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1" r:id="rId5"/>
    <p:sldId id="286" r:id="rId6"/>
    <p:sldId id="260" r:id="rId7"/>
    <p:sldId id="262" r:id="rId8"/>
    <p:sldId id="287" r:id="rId9"/>
    <p:sldId id="288" r:id="rId10"/>
    <p:sldId id="289" r:id="rId11"/>
    <p:sldId id="266" r:id="rId12"/>
    <p:sldId id="290" r:id="rId13"/>
    <p:sldId id="269" r:id="rId14"/>
    <p:sldId id="291" r:id="rId15"/>
    <p:sldId id="297" r:id="rId16"/>
    <p:sldId id="285" r:id="rId17"/>
    <p:sldId id="263" r:id="rId18"/>
    <p:sldId id="281" r:id="rId19"/>
    <p:sldId id="267" r:id="rId20"/>
    <p:sldId id="268" r:id="rId21"/>
    <p:sldId id="301" r:id="rId22"/>
    <p:sldId id="265" r:id="rId23"/>
    <p:sldId id="296" r:id="rId24"/>
    <p:sldId id="292" r:id="rId25"/>
    <p:sldId id="275" r:id="rId26"/>
    <p:sldId id="293" r:id="rId27"/>
    <p:sldId id="264" r:id="rId28"/>
    <p:sldId id="295" r:id="rId29"/>
    <p:sldId id="278" r:id="rId30"/>
    <p:sldId id="271" r:id="rId31"/>
    <p:sldId id="276" r:id="rId32"/>
    <p:sldId id="280" r:id="rId33"/>
    <p:sldId id="300" r:id="rId34"/>
    <p:sldId id="284" r:id="rId35"/>
    <p:sldId id="273" r:id="rId36"/>
    <p:sldId id="277" r:id="rId37"/>
    <p:sldId id="306" r:id="rId38"/>
    <p:sldId id="279" r:id="rId39"/>
    <p:sldId id="299" r:id="rId40"/>
    <p:sldId id="270" r:id="rId41"/>
    <p:sldId id="298" r:id="rId42"/>
    <p:sldId id="302" r:id="rId43"/>
    <p:sldId id="305" r:id="rId44"/>
    <p:sldId id="283" r:id="rId45"/>
    <p:sldId id="304" r:id="rId46"/>
    <p:sldId id="272" r:id="rId47"/>
    <p:sldId id="303" r:id="rId48"/>
    <p:sldId id="294" r:id="rId49"/>
    <p:sldId id="274" r:id="rId50"/>
    <p:sldId id="282" r:id="rId5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5039" autoAdjust="0"/>
  </p:normalViewPr>
  <p:slideViewPr>
    <p:cSldViewPr snapToGrid="0">
      <p:cViewPr varScale="1">
        <p:scale>
          <a:sx n="82" d="100"/>
          <a:sy n="82" d="100"/>
        </p:scale>
        <p:origin x="720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D39E6B-3EFF-1ECD-EA73-34B235F1DC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E030B3-886F-978A-74A4-4C1797A981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8A3FED-1CF2-6BC9-E55A-C1D45C40FE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35604-8CE6-4A66-BA3F-2E8BCDEA2DD3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477C61-CE15-B7A4-734C-476741BCA6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F1169D-ADC5-BC6E-4E28-5A4F64CEE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DE2B9-8FF0-4578-B3EE-E3EA05C661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3541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5000"/>
    </mc:Choice>
    <mc:Fallback>
      <p:transition spd="slow" advClick="0" advTm="5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312F64-6D89-62F1-550A-C6F578F93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E43464-7EC8-D1DA-F26D-48CC7C1860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A538B6-4A50-4395-EF9B-C0819850C5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35604-8CE6-4A66-BA3F-2E8BCDEA2DD3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33BC46-E4A2-ACE1-74E2-B53BA2DF6C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588DCE-47BE-24E4-43B8-0971B94A9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DE2B9-8FF0-4578-B3EE-E3EA05C661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9964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5000"/>
    </mc:Choice>
    <mc:Fallback>
      <p:transition spd="slow" advClick="0" advTm="5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B138005-1592-FC2D-CFAE-66219ED60F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F71392-6FC7-0C88-F380-A24CC3F06A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6998C6-C062-EB4F-0016-194032DE30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35604-8CE6-4A66-BA3F-2E8BCDEA2DD3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9B62E5-26BC-0CB9-2E13-1E6CA9F14D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FEB41C-D411-27EB-5C04-51E66A1E0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DE2B9-8FF0-4578-B3EE-E3EA05C661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8675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5000"/>
    </mc:Choice>
    <mc:Fallback>
      <p:transition spd="slow" advClick="0" advTm="5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8E0A8-01EA-99CA-3637-38869E92C0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6BC735-5603-A814-B53F-82FADAE694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C24145-2F00-EA1F-7088-3290E102C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35604-8CE6-4A66-BA3F-2E8BCDEA2DD3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7C34DD-7A23-0280-1897-940F1B5451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D42DC8-290D-C4C4-393B-64C835598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DE2B9-8FF0-4578-B3EE-E3EA05C661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0052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5000"/>
    </mc:Choice>
    <mc:Fallback>
      <p:transition spd="slow" advClick="0" advTm="5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80B677-9290-FAD9-FF29-5E5227B17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A56DB3-4E13-9AB2-1E3A-718E989B95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56E501-EDFD-CAA1-C01F-40503F9A88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35604-8CE6-4A66-BA3F-2E8BCDEA2DD3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F02D66-1D3F-7FD5-904D-17D609515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85DB08-6514-788B-1820-972847D7D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DE2B9-8FF0-4578-B3EE-E3EA05C661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2011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5000"/>
    </mc:Choice>
    <mc:Fallback>
      <p:transition spd="slow" advClick="0" advTm="5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B79EB4-5C45-FA7C-89C2-2C79579CCF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100230-6F21-D448-1741-0CF2CDEDC6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64F016-737C-D4FA-1FD9-472F0829A4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70DA45-42EB-3391-5B1F-A5B570C08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35604-8CE6-4A66-BA3F-2E8BCDEA2DD3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FC909A-6C50-1943-F102-3442E7CB5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C20531-6725-443B-FD2E-7DD3908607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DE2B9-8FF0-4578-B3EE-E3EA05C661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6652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5000"/>
    </mc:Choice>
    <mc:Fallback>
      <p:transition spd="slow" advClick="0" advTm="5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4D7982-7014-7594-ACB6-7F8F322DF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D330F7-6625-199F-2CBE-F56ED071D8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6A7F9B-C352-5BDC-7432-9BF044C01D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F2C2E1-C1E9-694E-9946-0ACD95B29F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116F4BD-E459-BDA8-8716-4EB5EC1DE0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B826AC9-5B1E-967F-DF87-A80021518F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35604-8CE6-4A66-BA3F-2E8BCDEA2DD3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E5256C8-F973-10FE-3116-86250F2A4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BFA1C93-DA63-718E-B039-9AA890910B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DE2B9-8FF0-4578-B3EE-E3EA05C661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090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5000"/>
    </mc:Choice>
    <mc:Fallback>
      <p:transition spd="slow" advClick="0" advTm="5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4E9A6-787D-CFD8-2EA0-748078CA0D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AB7026-2CF3-3F77-CF4E-02B306B332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35604-8CE6-4A66-BA3F-2E8BCDEA2DD3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3CF298-D225-6922-684B-F292B008E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9A299D-BBFE-BB38-FA37-C070A6E61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DE2B9-8FF0-4578-B3EE-E3EA05C661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9997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5000"/>
    </mc:Choice>
    <mc:Fallback>
      <p:transition spd="slow" advClick="0" advTm="5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65FDEE-FBC9-E471-26A2-E7A7CBDEA7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35604-8CE6-4A66-BA3F-2E8BCDEA2DD3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F35734-21B4-05A0-385E-0F2B4F633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2A2E88-38FA-2FF6-65C6-FF7D956A7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DE2B9-8FF0-4578-B3EE-E3EA05C661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298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5000"/>
    </mc:Choice>
    <mc:Fallback>
      <p:transition spd="slow" advClick="0" advTm="5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A9E57-870A-44B3-4ACF-87D4F9DD1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9259FA-96B9-A171-44B8-BD8A0B705F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46BDD9-3391-35EB-367D-652A326A59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BAE81F-5D88-93BC-B001-36141D918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35604-8CE6-4A66-BA3F-2E8BCDEA2DD3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6581EB-2C69-9057-09D5-82A1712DA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131320-5F42-8779-A632-56B245579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DE2B9-8FF0-4578-B3EE-E3EA05C661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3234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5000"/>
    </mc:Choice>
    <mc:Fallback>
      <p:transition spd="slow" advClick="0" advTm="5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76C2F1-4421-2F8E-C1ED-54EE26F07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E96ACBF-F523-89F2-04A8-3A1CF47857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4EAE7D-FAB9-BC12-D98E-E54AEA5736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F4D8CB-395A-05D7-12EE-2EA3B34242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35604-8CE6-4A66-BA3F-2E8BCDEA2DD3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06A002-5F70-4FD6-7C5D-C8F79BAD88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BE7FF7-36BF-C29B-B80E-6C34BA5C4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DE2B9-8FF0-4578-B3EE-E3EA05C661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1517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5000"/>
    </mc:Choice>
    <mc:Fallback>
      <p:transition spd="slow" advClick="0" advTm="5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1FC6659-55C6-A3D5-3E8C-F7F0F40CF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033D21-B353-A031-91F3-705F8AE38A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C2D7C9-5D85-6726-7BD2-4221A95D1D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535604-8CE6-4A66-BA3F-2E8BCDEA2DD3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6E2B9B-C94B-0E42-C9F4-409FAE1046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57232B-7F32-D310-1D57-83C0665AA5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B0DE2B9-8FF0-4578-B3EE-E3EA05C661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916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5000" advClick="0" advTm="5000"/>
    </mc:Choice>
    <mc:Fallback>
      <p:transition spd="slow" advClick="0" advTm="5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sign&#10;&#10;Description automatically generated">
            <a:extLst>
              <a:ext uri="{FF2B5EF4-FFF2-40B4-BE49-F238E27FC236}">
                <a16:creationId xmlns:a16="http://schemas.microsoft.com/office/drawing/2014/main" id="{C4A3CDED-AD45-24AE-5538-AA90BCFD09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389" y="720289"/>
            <a:ext cx="9646863" cy="385572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2D10535-828E-8CD5-0D4D-776259BD252B}"/>
              </a:ext>
            </a:extLst>
          </p:cNvPr>
          <p:cNvSpPr txBox="1"/>
          <p:nvPr/>
        </p:nvSpPr>
        <p:spPr>
          <a:xfrm>
            <a:off x="613222" y="4782622"/>
            <a:ext cx="1089258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· Title: “Early Christian inscription with [ichthus]”</a:t>
            </a:r>
          </a:p>
          <a:p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· </a:t>
            </a:r>
            <a:r>
              <a:rPr lang="en-US" sz="3600" dirty="0"/>
              <a:t>Origin:</a:t>
            </a:r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Ephesus </a:t>
            </a:r>
          </a:p>
          <a:p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· </a:t>
            </a:r>
            <a:r>
              <a:rPr lang="en-US" sz="3600" dirty="0"/>
              <a:t>Date: </a:t>
            </a:r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</a:t>
            </a:r>
            <a:r>
              <a:rPr lang="en-US" sz="3600" kern="1200" baseline="30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nd</a:t>
            </a:r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century</a:t>
            </a:r>
          </a:p>
        </p:txBody>
      </p:sp>
    </p:spTree>
    <p:extLst>
      <p:ext uri="{BB962C8B-B14F-4D97-AF65-F5344CB8AC3E}">
        <p14:creationId xmlns:p14="http://schemas.microsoft.com/office/powerpoint/2010/main" val="1700011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5000"/>
    </mc:Choice>
    <mc:Fallback>
      <p:transition spd="slow" advClick="0" advTm="5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painting&#10;&#10;Description automatically generated">
            <a:extLst>
              <a:ext uri="{FF2B5EF4-FFF2-40B4-BE49-F238E27FC236}">
                <a16:creationId xmlns:a16="http://schemas.microsoft.com/office/drawing/2014/main" id="{52291B55-546B-A67D-7C9B-2E8A1A7C20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1" t="11334" r="23040" b="16222"/>
          <a:stretch/>
        </p:blipFill>
        <p:spPr>
          <a:xfrm>
            <a:off x="0" y="0"/>
            <a:ext cx="3825240" cy="688965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AD22966-F12D-DC19-1B5C-960BA50AA208}"/>
              </a:ext>
            </a:extLst>
          </p:cNvPr>
          <p:cNvSpPr txBox="1"/>
          <p:nvPr/>
        </p:nvSpPr>
        <p:spPr>
          <a:xfrm>
            <a:off x="4833401" y="2274838"/>
            <a:ext cx="706672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· Title: “Christ in Majesty” </a:t>
            </a:r>
          </a:p>
          <a:p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· </a:t>
            </a:r>
            <a:r>
              <a:rPr lang="en-US" sz="3600" dirty="0"/>
              <a:t>Artist: </a:t>
            </a:r>
            <a:r>
              <a:rPr lang="en-US" sz="3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Godescalc</a:t>
            </a:r>
            <a:endParaRPr lang="en-US" sz="3600" dirty="0"/>
          </a:p>
          <a:p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· Origin:  Carolingian</a:t>
            </a:r>
          </a:p>
          <a:p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·</a:t>
            </a:r>
            <a:r>
              <a:rPr lang="en-US" sz="3600" dirty="0"/>
              <a:t> Date:</a:t>
            </a:r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between c. 781 and c. 783</a:t>
            </a:r>
          </a:p>
        </p:txBody>
      </p:sp>
    </p:spTree>
    <p:extLst>
      <p:ext uri="{BB962C8B-B14F-4D97-AF65-F5344CB8AC3E}">
        <p14:creationId xmlns:p14="http://schemas.microsoft.com/office/powerpoint/2010/main" val="36051339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5000"/>
    </mc:Choice>
    <mc:Fallback>
      <p:transition spd="slow" advClick="0" advTm="5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-up of a book&#10;&#10;Description automatically generated">
            <a:extLst>
              <a:ext uri="{FF2B5EF4-FFF2-40B4-BE49-F238E27FC236}">
                <a16:creationId xmlns:a16="http://schemas.microsoft.com/office/drawing/2014/main" id="{DCC6929B-973A-99B6-F836-C91E455217A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1" t="29830" r="13347"/>
          <a:stretch/>
        </p:blipFill>
        <p:spPr bwMode="auto">
          <a:xfrm>
            <a:off x="0" y="0"/>
            <a:ext cx="5752801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A4A50DA-4AFB-2EB0-45F9-975C5588BCB6}"/>
              </a:ext>
            </a:extLst>
          </p:cNvPr>
          <p:cNvSpPr txBox="1"/>
          <p:nvPr/>
        </p:nvSpPr>
        <p:spPr>
          <a:xfrm>
            <a:off x="6439201" y="2274838"/>
            <a:ext cx="491249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· Title: “Arrest of Christ”</a:t>
            </a:r>
          </a:p>
          <a:p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·</a:t>
            </a:r>
            <a:r>
              <a:rPr lang="en-US" sz="3600" dirty="0"/>
              <a:t> Artist: Unknown</a:t>
            </a:r>
          </a:p>
          <a:p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· Origin: </a:t>
            </a:r>
            <a:r>
              <a:rPr lang="en-US" sz="3600" dirty="0"/>
              <a:t> </a:t>
            </a:r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Ireland </a:t>
            </a:r>
          </a:p>
          <a:p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· </a:t>
            </a:r>
            <a:r>
              <a:rPr lang="en-US" sz="3600" dirty="0"/>
              <a:t>Date: </a:t>
            </a:r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9</a:t>
            </a:r>
            <a:r>
              <a:rPr lang="en-US" sz="3600" kern="1200" baseline="30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</a:t>
            </a:r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century</a:t>
            </a:r>
          </a:p>
        </p:txBody>
      </p:sp>
    </p:spTree>
    <p:extLst>
      <p:ext uri="{BB962C8B-B14F-4D97-AF65-F5344CB8AC3E}">
        <p14:creationId xmlns:p14="http://schemas.microsoft.com/office/powerpoint/2010/main" val="9847964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5000"/>
    </mc:Choice>
    <mc:Fallback>
      <p:transition spd="slow" advClick="0" advTm="5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eligious drawing of a person on a cross&#10;&#10;Description automatically generated">
            <a:extLst>
              <a:ext uri="{FF2B5EF4-FFF2-40B4-BE49-F238E27FC236}">
                <a16:creationId xmlns:a16="http://schemas.microsoft.com/office/drawing/2014/main" id="{8B139212-CE03-D6DE-C357-A782F5AC70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48" t="14806" r="26016" b="25745"/>
          <a:stretch/>
        </p:blipFill>
        <p:spPr>
          <a:xfrm>
            <a:off x="0" y="0"/>
            <a:ext cx="5516880" cy="687055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65DBF72-AE78-C24A-6CA3-C3959EB42A88}"/>
              </a:ext>
            </a:extLst>
          </p:cNvPr>
          <p:cNvSpPr txBox="1"/>
          <p:nvPr/>
        </p:nvSpPr>
        <p:spPr>
          <a:xfrm>
            <a:off x="6370983" y="2003215"/>
            <a:ext cx="5516880" cy="28515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· Title: “Psalter of Ludwig the German”</a:t>
            </a:r>
          </a:p>
          <a:p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·</a:t>
            </a:r>
            <a:r>
              <a:rPr lang="en-US" sz="3600" dirty="0"/>
              <a:t> Artist: Unknown</a:t>
            </a:r>
          </a:p>
          <a:p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· Origin:  Germany</a:t>
            </a:r>
          </a:p>
          <a:p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·</a:t>
            </a:r>
            <a:r>
              <a:rPr lang="en-US" sz="3600" dirty="0"/>
              <a:t> Date:</a:t>
            </a:r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9</a:t>
            </a:r>
            <a:r>
              <a:rPr lang="en-US" sz="3600" kern="1200" baseline="30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</a:t>
            </a:r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century</a:t>
            </a:r>
          </a:p>
        </p:txBody>
      </p:sp>
    </p:spTree>
    <p:extLst>
      <p:ext uri="{BB962C8B-B14F-4D97-AF65-F5344CB8AC3E}">
        <p14:creationId xmlns:p14="http://schemas.microsoft.com/office/powerpoint/2010/main" val="14932227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5000"/>
    </mc:Choice>
    <mc:Fallback>
      <p:transition spd="slow" advClick="0" advTm="5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ainting of a person and two women&#10;&#10;Description automatically generated">
            <a:extLst>
              <a:ext uri="{FF2B5EF4-FFF2-40B4-BE49-F238E27FC236}">
                <a16:creationId xmlns:a16="http://schemas.microsoft.com/office/drawing/2014/main" id="{0DCDBF2D-40C8-C590-91AD-040E4873772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4"/>
          <a:stretch/>
        </p:blipFill>
        <p:spPr>
          <a:xfrm>
            <a:off x="0" y="0"/>
            <a:ext cx="6424125" cy="68881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F2E622B-F131-5DA0-849E-7DB17505BC06}"/>
              </a:ext>
            </a:extLst>
          </p:cNvPr>
          <p:cNvSpPr txBox="1"/>
          <p:nvPr/>
        </p:nvSpPr>
        <p:spPr>
          <a:xfrm>
            <a:off x="6639339" y="1443841"/>
            <a:ext cx="555266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· Title: “Reconstruction of the Enthroned Jesus Image on a Manichaean Temple Banner”</a:t>
            </a:r>
          </a:p>
          <a:p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·</a:t>
            </a:r>
            <a:r>
              <a:rPr lang="en-US" sz="3600" dirty="0"/>
              <a:t> Artist: Unknown</a:t>
            </a:r>
          </a:p>
          <a:p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· Origin: China </a:t>
            </a:r>
          </a:p>
          <a:p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· </a:t>
            </a:r>
            <a:r>
              <a:rPr lang="en-US" sz="3600" dirty="0"/>
              <a:t>Date: </a:t>
            </a:r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c. 10</a:t>
            </a:r>
            <a:r>
              <a:rPr lang="en-US" sz="3600" kern="1200" baseline="30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</a:t>
            </a:r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century</a:t>
            </a:r>
          </a:p>
        </p:txBody>
      </p:sp>
    </p:spTree>
    <p:extLst>
      <p:ext uri="{BB962C8B-B14F-4D97-AF65-F5344CB8AC3E}">
        <p14:creationId xmlns:p14="http://schemas.microsoft.com/office/powerpoint/2010/main" val="27775953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5000"/>
    </mc:Choice>
    <mc:Fallback>
      <p:transition spd="slow" advClick="0" advTm="5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ainting of a person surrounded by people&#10;&#10;Description automatically generated">
            <a:extLst>
              <a:ext uri="{FF2B5EF4-FFF2-40B4-BE49-F238E27FC236}">
                <a16:creationId xmlns:a16="http://schemas.microsoft.com/office/drawing/2014/main" id="{C04C57AC-9439-3170-8B0E-2CF1DFA87F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61" t="25555" r="28424" b="30000"/>
          <a:stretch/>
        </p:blipFill>
        <p:spPr>
          <a:xfrm>
            <a:off x="0" y="0"/>
            <a:ext cx="4983480" cy="68266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D278D4A-3F6B-86C2-58AE-7B6DA540C244}"/>
              </a:ext>
            </a:extLst>
          </p:cNvPr>
          <p:cNvSpPr txBox="1"/>
          <p:nvPr/>
        </p:nvSpPr>
        <p:spPr>
          <a:xfrm>
            <a:off x="5396947" y="2274838"/>
            <a:ext cx="651013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· Title: “The Lord in the Clouds” </a:t>
            </a:r>
          </a:p>
          <a:p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· </a:t>
            </a:r>
            <a:r>
              <a:rPr lang="en-US" sz="3600" dirty="0"/>
              <a:t>Artist: </a:t>
            </a:r>
            <a:r>
              <a:rPr lang="en-US" sz="3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Urgell</a:t>
            </a:r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Beatus </a:t>
            </a:r>
          </a:p>
          <a:p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· Origin: Spain </a:t>
            </a:r>
          </a:p>
          <a:p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· </a:t>
            </a:r>
            <a:r>
              <a:rPr lang="en-US" sz="3600" dirty="0"/>
              <a:t>Date: </a:t>
            </a:r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c. 975</a:t>
            </a:r>
          </a:p>
        </p:txBody>
      </p:sp>
    </p:spTree>
    <p:extLst>
      <p:ext uri="{BB962C8B-B14F-4D97-AF65-F5344CB8AC3E}">
        <p14:creationId xmlns:p14="http://schemas.microsoft.com/office/powerpoint/2010/main" val="11600833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5000"/>
    </mc:Choice>
    <mc:Fallback>
      <p:transition spd="slow" advClick="0" advTm="5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ainting of a person with a beard&#10;&#10;Description automatically generated">
            <a:extLst>
              <a:ext uri="{FF2B5EF4-FFF2-40B4-BE49-F238E27FC236}">
                <a16:creationId xmlns:a16="http://schemas.microsoft.com/office/drawing/2014/main" id="{4BC826AA-ACEC-96DB-3E28-82F3963339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69"/>
          <a:stretch/>
        </p:blipFill>
        <p:spPr>
          <a:xfrm>
            <a:off x="0" y="0"/>
            <a:ext cx="5812536" cy="685340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0032223-83C0-C287-E569-031752897395}"/>
              </a:ext>
            </a:extLst>
          </p:cNvPr>
          <p:cNvSpPr txBox="1"/>
          <p:nvPr/>
        </p:nvSpPr>
        <p:spPr>
          <a:xfrm>
            <a:off x="6687579" y="2274838"/>
            <a:ext cx="486027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· Title: “Dead Christ” </a:t>
            </a:r>
          </a:p>
          <a:p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· </a:t>
            </a:r>
            <a:r>
              <a:rPr lang="en-US" sz="3600" dirty="0"/>
              <a:t>Artist: </a:t>
            </a:r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Unknown</a:t>
            </a:r>
            <a:endParaRPr lang="en-US" sz="3600" dirty="0"/>
          </a:p>
          <a:p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· Origin: Greece</a:t>
            </a:r>
          </a:p>
          <a:p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·</a:t>
            </a:r>
            <a:r>
              <a:rPr lang="en-US" sz="3600" dirty="0"/>
              <a:t> Date:</a:t>
            </a:r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12</a:t>
            </a:r>
            <a:r>
              <a:rPr lang="en-US" sz="3600" kern="1200" baseline="30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</a:t>
            </a:r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century</a:t>
            </a:r>
          </a:p>
        </p:txBody>
      </p:sp>
    </p:spTree>
    <p:extLst>
      <p:ext uri="{BB962C8B-B14F-4D97-AF65-F5344CB8AC3E}">
        <p14:creationId xmlns:p14="http://schemas.microsoft.com/office/powerpoint/2010/main" val="34137113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5000"/>
    </mc:Choice>
    <mc:Fallback>
      <p:transition spd="slow" advClick="0" advTm="5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ainting of two people&#10;&#10;Description automatically generated">
            <a:extLst>
              <a:ext uri="{FF2B5EF4-FFF2-40B4-BE49-F238E27FC236}">
                <a16:creationId xmlns:a16="http://schemas.microsoft.com/office/drawing/2014/main" id="{812C83EC-BE7F-333A-8CB9-0F925BF8263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56"/>
          <a:stretch/>
        </p:blipFill>
        <p:spPr bwMode="auto">
          <a:xfrm>
            <a:off x="0" y="0"/>
            <a:ext cx="5228682" cy="68451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353771B-4D31-11C6-EA66-9311BCCCC5CC}"/>
              </a:ext>
            </a:extLst>
          </p:cNvPr>
          <p:cNvSpPr txBox="1"/>
          <p:nvPr/>
        </p:nvSpPr>
        <p:spPr>
          <a:xfrm>
            <a:off x="5575852" y="2274838"/>
            <a:ext cx="648031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· Title: “Kiss of Judas”</a:t>
            </a:r>
          </a:p>
          <a:p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·</a:t>
            </a:r>
            <a:r>
              <a:rPr lang="en-US" sz="3600" dirty="0"/>
              <a:t> Artist:</a:t>
            </a:r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Unknown </a:t>
            </a:r>
          </a:p>
          <a:p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· Origin: Pisa</a:t>
            </a:r>
            <a:endParaRPr lang="en-US" sz="3600" dirty="0"/>
          </a:p>
          <a:p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· Date: between 1180 and 1200</a:t>
            </a:r>
          </a:p>
        </p:txBody>
      </p:sp>
    </p:spTree>
    <p:extLst>
      <p:ext uri="{BB962C8B-B14F-4D97-AF65-F5344CB8AC3E}">
        <p14:creationId xmlns:p14="http://schemas.microsoft.com/office/powerpoint/2010/main" val="932348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5000"/>
    </mc:Choice>
    <mc:Fallback>
      <p:transition spd="slow" advClick="0" advTm="5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EE7E525-BF95-E2D1-C792-A12C3960DA40}"/>
              </a:ext>
            </a:extLst>
          </p:cNvPr>
          <p:cNvSpPr txBox="1"/>
          <p:nvPr/>
        </p:nvSpPr>
        <p:spPr>
          <a:xfrm>
            <a:off x="5592418" y="1997839"/>
            <a:ext cx="659958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· Title: “Our Lady of Tenderness of </a:t>
            </a:r>
            <a:r>
              <a:rPr lang="en-US" sz="3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Starorusskaya</a:t>
            </a:r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”</a:t>
            </a:r>
          </a:p>
          <a:p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·</a:t>
            </a:r>
            <a:r>
              <a:rPr lang="en-US" sz="3600" dirty="0"/>
              <a:t> Artist: Unknown</a:t>
            </a:r>
          </a:p>
          <a:p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· Origin: Russia</a:t>
            </a:r>
          </a:p>
          <a:p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·</a:t>
            </a:r>
            <a:r>
              <a:rPr lang="en-US" sz="3600" dirty="0"/>
              <a:t> Date:</a:t>
            </a:r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13</a:t>
            </a:r>
            <a:r>
              <a:rPr lang="en-US" sz="3600" kern="1200" baseline="30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</a:t>
            </a:r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century</a:t>
            </a:r>
          </a:p>
        </p:txBody>
      </p:sp>
      <p:pic>
        <p:nvPicPr>
          <p:cNvPr id="4" name="Picture 3" descr="A painting of a person holding a child&#10;&#10;Description automatically generated">
            <a:extLst>
              <a:ext uri="{FF2B5EF4-FFF2-40B4-BE49-F238E27FC236}">
                <a16:creationId xmlns:a16="http://schemas.microsoft.com/office/drawing/2014/main" id="{69B2EBFC-12DB-8824-7276-820A9F119A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1" t="6899" r="9017" b="6596"/>
          <a:stretch/>
        </p:blipFill>
        <p:spPr bwMode="auto">
          <a:xfrm>
            <a:off x="0" y="0"/>
            <a:ext cx="5334624" cy="687300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425234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5000"/>
    </mc:Choice>
    <mc:Fallback>
      <p:transition spd="slow" advClick="0" advTm="5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eligious painting of a person on a tree&#10;&#10;Description automatically generated">
            <a:extLst>
              <a:ext uri="{FF2B5EF4-FFF2-40B4-BE49-F238E27FC236}">
                <a16:creationId xmlns:a16="http://schemas.microsoft.com/office/drawing/2014/main" id="{D2276769-6795-F5F6-3E99-0A83E2E43BA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6" t="4767" r="6542" b="5877"/>
          <a:stretch/>
        </p:blipFill>
        <p:spPr bwMode="auto">
          <a:xfrm>
            <a:off x="-87231" y="0"/>
            <a:ext cx="4832350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5B13747-EA5C-E833-AEDD-E8666D0066B4}"/>
              </a:ext>
            </a:extLst>
          </p:cNvPr>
          <p:cNvSpPr txBox="1"/>
          <p:nvPr/>
        </p:nvSpPr>
        <p:spPr>
          <a:xfrm>
            <a:off x="6096000" y="2274838"/>
            <a:ext cx="563356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· Title: “Tree of Life” </a:t>
            </a:r>
          </a:p>
          <a:p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· </a:t>
            </a:r>
            <a:r>
              <a:rPr lang="en-US" sz="3600" dirty="0"/>
              <a:t>Artist: </a:t>
            </a:r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Unknown</a:t>
            </a:r>
            <a:endParaRPr lang="en-US" sz="3600" dirty="0"/>
          </a:p>
          <a:p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· Origin: German </a:t>
            </a:r>
          </a:p>
          <a:p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·</a:t>
            </a:r>
            <a:r>
              <a:rPr lang="en-US" sz="3600" dirty="0"/>
              <a:t> Date: </a:t>
            </a:r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c. 1260</a:t>
            </a:r>
          </a:p>
        </p:txBody>
      </p:sp>
    </p:spTree>
    <p:extLst>
      <p:ext uri="{BB962C8B-B14F-4D97-AF65-F5344CB8AC3E}">
        <p14:creationId xmlns:p14="http://schemas.microsoft.com/office/powerpoint/2010/main" val="35947705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5000"/>
    </mc:Choice>
    <mc:Fallback>
      <p:transition spd="slow" advClick="0" advTm="5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ainting of a person holding a child&#10;&#10;Description automatically generated">
            <a:extLst>
              <a:ext uri="{FF2B5EF4-FFF2-40B4-BE49-F238E27FC236}">
                <a16:creationId xmlns:a16="http://schemas.microsoft.com/office/drawing/2014/main" id="{BE819797-2154-BE0A-0014-986D259C2F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83407" cy="689453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33EAEFB-84EC-A13A-971D-84C9E4BEA415}"/>
              </a:ext>
            </a:extLst>
          </p:cNvPr>
          <p:cNvSpPr txBox="1"/>
          <p:nvPr/>
        </p:nvSpPr>
        <p:spPr>
          <a:xfrm>
            <a:off x="5754757" y="1443841"/>
            <a:ext cx="600644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· Title: “Diptych with Mary and Her Son Flanked by Archangels, Apostles, and a Saint” </a:t>
            </a:r>
          </a:p>
          <a:p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· </a:t>
            </a:r>
            <a:r>
              <a:rPr lang="en-US" sz="3600" dirty="0"/>
              <a:t>Artist: </a:t>
            </a:r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Follower of </a:t>
            </a:r>
            <a:r>
              <a:rPr lang="en-US" sz="3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Fre</a:t>
            </a:r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Seyon</a:t>
            </a:r>
            <a:endParaRPr lang="en-US" sz="3600" dirty="0"/>
          </a:p>
          <a:p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· Origin: Ethiopia</a:t>
            </a:r>
          </a:p>
          <a:p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· Date:15</a:t>
            </a:r>
            <a:r>
              <a:rPr lang="en-US" sz="3600" kern="1200" baseline="30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</a:t>
            </a:r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century</a:t>
            </a:r>
          </a:p>
        </p:txBody>
      </p:sp>
    </p:spTree>
    <p:extLst>
      <p:ext uri="{BB962C8B-B14F-4D97-AF65-F5344CB8AC3E}">
        <p14:creationId xmlns:p14="http://schemas.microsoft.com/office/powerpoint/2010/main" val="2551618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5000"/>
    </mc:Choice>
    <mc:Fallback>
      <p:transition spd="slow" advClick="0" advTm="5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2D10535-828E-8CD5-0D4D-776259BD252B}"/>
              </a:ext>
            </a:extLst>
          </p:cNvPr>
          <p:cNvSpPr txBox="1"/>
          <p:nvPr/>
        </p:nvSpPr>
        <p:spPr>
          <a:xfrm>
            <a:off x="4820479" y="2551837"/>
            <a:ext cx="752392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· Title: “Christ Healing the Paralytic” </a:t>
            </a:r>
          </a:p>
          <a:p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· </a:t>
            </a:r>
            <a:r>
              <a:rPr lang="en-US" sz="3600" dirty="0"/>
              <a:t>Origin: </a:t>
            </a:r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Dura Europos, Syria </a:t>
            </a:r>
          </a:p>
          <a:p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· </a:t>
            </a:r>
            <a:r>
              <a:rPr lang="en-US" sz="3600" dirty="0"/>
              <a:t>Date: </a:t>
            </a:r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c. 232</a:t>
            </a:r>
          </a:p>
        </p:txBody>
      </p:sp>
      <p:pic>
        <p:nvPicPr>
          <p:cNvPr id="5" name="Picture 4" descr="A stone with a drawing of a person&#10;&#10;Description automatically generated">
            <a:extLst>
              <a:ext uri="{FF2B5EF4-FFF2-40B4-BE49-F238E27FC236}">
                <a16:creationId xmlns:a16="http://schemas.microsoft.com/office/drawing/2014/main" id="{F811A273-AC9B-436E-6280-B957EBB033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97" t="5175" r="6989" b="11913"/>
          <a:stretch/>
        </p:blipFill>
        <p:spPr>
          <a:xfrm>
            <a:off x="0" y="-27757"/>
            <a:ext cx="4395021" cy="691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6860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5000"/>
    </mc:Choice>
    <mc:Fallback>
      <p:transition spd="slow" advClick="0" advTm="5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-up of an old book&#10;&#10;Description automatically generated">
            <a:extLst>
              <a:ext uri="{FF2B5EF4-FFF2-40B4-BE49-F238E27FC236}">
                <a16:creationId xmlns:a16="http://schemas.microsoft.com/office/drawing/2014/main" id="{925EA548-D714-3E85-5290-E1C8153F2C2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45" t="9847" r="50286" b="65733"/>
          <a:stretch/>
        </p:blipFill>
        <p:spPr bwMode="auto">
          <a:xfrm>
            <a:off x="0" y="0"/>
            <a:ext cx="3007156" cy="692497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C7004E7-8167-C95D-8DE5-F38AEA82DE5D}"/>
              </a:ext>
            </a:extLst>
          </p:cNvPr>
          <p:cNvSpPr txBox="1"/>
          <p:nvPr/>
        </p:nvSpPr>
        <p:spPr>
          <a:xfrm>
            <a:off x="6096000" y="2274838"/>
            <a:ext cx="389357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· Title: “Ascension”</a:t>
            </a:r>
          </a:p>
          <a:p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·</a:t>
            </a:r>
            <a:r>
              <a:rPr lang="en-US" sz="3600" dirty="0"/>
              <a:t> Artist:</a:t>
            </a:r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Unknown</a:t>
            </a:r>
            <a:endParaRPr lang="en-US" sz="3600" dirty="0"/>
          </a:p>
          <a:p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· Origin: Armenia</a:t>
            </a:r>
          </a:p>
          <a:p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·</a:t>
            </a:r>
            <a:r>
              <a:rPr lang="en-US" sz="3600" dirty="0"/>
              <a:t> Date:</a:t>
            </a:r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1434-1435</a:t>
            </a:r>
          </a:p>
        </p:txBody>
      </p:sp>
    </p:spTree>
    <p:extLst>
      <p:ext uri="{BB962C8B-B14F-4D97-AF65-F5344CB8AC3E}">
        <p14:creationId xmlns:p14="http://schemas.microsoft.com/office/powerpoint/2010/main" val="35240004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5000"/>
    </mc:Choice>
    <mc:Fallback>
      <p:transition spd="slow" advClick="0" advTm="5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ainting of a person lying on a bed&#10;&#10;Description automatically generated">
            <a:extLst>
              <a:ext uri="{FF2B5EF4-FFF2-40B4-BE49-F238E27FC236}">
                <a16:creationId xmlns:a16="http://schemas.microsoft.com/office/drawing/2014/main" id="{6CCCFDB6-C717-A072-96DA-B80F4149AB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00934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27FD630-3063-5573-0573-000A93222AB3}"/>
              </a:ext>
            </a:extLst>
          </p:cNvPr>
          <p:cNvSpPr txBox="1"/>
          <p:nvPr/>
        </p:nvSpPr>
        <p:spPr>
          <a:xfrm>
            <a:off x="6987209" y="1997839"/>
            <a:ext cx="5204791" cy="286232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· Title: “Lamentation of Christ” </a:t>
            </a:r>
          </a:p>
          <a:p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· </a:t>
            </a:r>
            <a:r>
              <a:rPr lang="en-US" sz="3600" dirty="0"/>
              <a:t>Artist: </a:t>
            </a:r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Andrea Mantegna</a:t>
            </a:r>
          </a:p>
          <a:p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·</a:t>
            </a:r>
            <a:r>
              <a:rPr lang="en-US" sz="3600" dirty="0"/>
              <a:t> Origin:</a:t>
            </a:r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Italy </a:t>
            </a:r>
          </a:p>
          <a:p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· Date: c. 1490</a:t>
            </a:r>
          </a:p>
        </p:txBody>
      </p:sp>
    </p:spTree>
    <p:extLst>
      <p:ext uri="{BB962C8B-B14F-4D97-AF65-F5344CB8AC3E}">
        <p14:creationId xmlns:p14="http://schemas.microsoft.com/office/powerpoint/2010/main" val="19165939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5000"/>
    </mc:Choice>
    <mc:Fallback>
      <p:transition spd="slow" advClick="0" advTm="5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960E2D4-E113-1CEF-BD92-6E91BD82B38D}"/>
              </a:ext>
            </a:extLst>
          </p:cNvPr>
          <p:cNvSpPr txBox="1"/>
          <p:nvPr/>
        </p:nvSpPr>
        <p:spPr>
          <a:xfrm>
            <a:off x="6096000" y="2269328"/>
            <a:ext cx="5413300" cy="23193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· Title: “Self-Portrait” </a:t>
            </a:r>
          </a:p>
          <a:p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· </a:t>
            </a:r>
            <a:r>
              <a:rPr lang="en-US" sz="3600" dirty="0"/>
              <a:t>Artist: </a:t>
            </a:r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Albrecht </a:t>
            </a:r>
            <a:r>
              <a:rPr lang="en-US" sz="3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Dürer</a:t>
            </a:r>
            <a:endParaRPr lang="en-US" sz="3600" dirty="0"/>
          </a:p>
          <a:p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· Origin: Germany </a:t>
            </a:r>
          </a:p>
          <a:p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· </a:t>
            </a:r>
            <a:r>
              <a:rPr lang="en-US" sz="3600" dirty="0"/>
              <a:t>Date: </a:t>
            </a:r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1500</a:t>
            </a:r>
          </a:p>
        </p:txBody>
      </p:sp>
      <p:pic>
        <p:nvPicPr>
          <p:cNvPr id="4" name="Picture 3" descr="A person with long hair and a beard&#10;&#10;Description automatically generated">
            <a:extLst>
              <a:ext uri="{FF2B5EF4-FFF2-40B4-BE49-F238E27FC236}">
                <a16:creationId xmlns:a16="http://schemas.microsoft.com/office/drawing/2014/main" id="{66B81F99-A4D4-1D4E-9EFD-AE6706C653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66507" cy="6862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6606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5000"/>
    </mc:Choice>
    <mc:Fallback>
      <p:transition spd="slow" advClick="0" advTm="5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eligious painting of person on the cross&#10;&#10;Description automatically generated">
            <a:extLst>
              <a:ext uri="{FF2B5EF4-FFF2-40B4-BE49-F238E27FC236}">
                <a16:creationId xmlns:a16="http://schemas.microsoft.com/office/drawing/2014/main" id="{772457A5-1D77-04A3-171C-C0A8228827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843062" cy="690476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C32689D-BC44-D4D6-F49F-EB7ECF9D031D}"/>
              </a:ext>
            </a:extLst>
          </p:cNvPr>
          <p:cNvSpPr txBox="1"/>
          <p:nvPr/>
        </p:nvSpPr>
        <p:spPr>
          <a:xfrm>
            <a:off x="6420678" y="2274838"/>
            <a:ext cx="502567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· Title: “The Crucifixion” </a:t>
            </a:r>
          </a:p>
          <a:p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· Artist: Unknown </a:t>
            </a:r>
          </a:p>
          <a:p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· </a:t>
            </a:r>
            <a:r>
              <a:rPr lang="en-US" sz="3600" dirty="0"/>
              <a:t>Origin: </a:t>
            </a:r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Syria or Egypt </a:t>
            </a:r>
          </a:p>
          <a:p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· </a:t>
            </a:r>
            <a:r>
              <a:rPr lang="en-US" sz="3600" dirty="0"/>
              <a:t>Date: </a:t>
            </a:r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1560-1569</a:t>
            </a:r>
          </a:p>
        </p:txBody>
      </p:sp>
    </p:spTree>
    <p:extLst>
      <p:ext uri="{BB962C8B-B14F-4D97-AF65-F5344CB8AC3E}">
        <p14:creationId xmlns:p14="http://schemas.microsoft.com/office/powerpoint/2010/main" val="14888372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5000"/>
    </mc:Choice>
    <mc:Fallback>
      <p:transition spd="slow" advClick="0" advTm="5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ainting of a person holding a baby&#10;&#10;Description automatically generated">
            <a:extLst>
              <a:ext uri="{FF2B5EF4-FFF2-40B4-BE49-F238E27FC236}">
                <a16:creationId xmlns:a16="http://schemas.microsoft.com/office/drawing/2014/main" id="{07799FD2-AD73-0EE6-EE60-D73E646E96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78" t="41112" r="9835" b="8465"/>
          <a:stretch/>
        </p:blipFill>
        <p:spPr>
          <a:xfrm>
            <a:off x="0" y="0"/>
            <a:ext cx="5864087" cy="68586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E051A28-3C62-05C5-62E5-6EA485A66F4D}"/>
              </a:ext>
            </a:extLst>
          </p:cNvPr>
          <p:cNvSpPr txBox="1"/>
          <p:nvPr/>
        </p:nvSpPr>
        <p:spPr>
          <a:xfrm>
            <a:off x="6096000" y="2271091"/>
            <a:ext cx="6098650" cy="2315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· Title: “Nativity in the Desert”</a:t>
            </a:r>
          </a:p>
          <a:p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·</a:t>
            </a:r>
            <a:r>
              <a:rPr lang="en-US" sz="3600" dirty="0"/>
              <a:t> Artist:</a:t>
            </a:r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600" b="0" i="0" dirty="0" err="1">
                <a:solidFill>
                  <a:srgbClr val="202122"/>
                </a:solidFill>
                <a:effectLst/>
                <a:highlight>
                  <a:srgbClr val="F8F9FA"/>
                </a:highlight>
              </a:rPr>
              <a:t>Sâdeq</a:t>
            </a:r>
            <a:r>
              <a:rPr lang="en-US" sz="3600" b="0" i="0" dirty="0">
                <a:solidFill>
                  <a:srgbClr val="202122"/>
                </a:solidFill>
                <a:effectLst/>
                <a:highlight>
                  <a:srgbClr val="F8F9FA"/>
                </a:highlight>
              </a:rPr>
              <a:t> </a:t>
            </a:r>
            <a:r>
              <a:rPr lang="en-US" sz="3600" b="0" i="0" dirty="0" err="1">
                <a:solidFill>
                  <a:srgbClr val="202122"/>
                </a:solidFill>
                <a:effectLst/>
                <a:highlight>
                  <a:srgbClr val="F8F9FA"/>
                </a:highlight>
              </a:rPr>
              <a:t>Mêg</a:t>
            </a:r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· </a:t>
            </a:r>
            <a:r>
              <a:rPr lang="en-US" sz="3600" dirty="0"/>
              <a:t>Origin: </a:t>
            </a:r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Iran </a:t>
            </a:r>
          </a:p>
          <a:p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· </a:t>
            </a:r>
            <a:r>
              <a:rPr lang="en-US" sz="3600" dirty="0"/>
              <a:t>Date: </a:t>
            </a:r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c. 1595</a:t>
            </a:r>
          </a:p>
        </p:txBody>
      </p:sp>
    </p:spTree>
    <p:extLst>
      <p:ext uri="{BB962C8B-B14F-4D97-AF65-F5344CB8AC3E}">
        <p14:creationId xmlns:p14="http://schemas.microsoft.com/office/powerpoint/2010/main" val="23960245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5000"/>
    </mc:Choice>
    <mc:Fallback>
      <p:transition spd="slow" advClick="0" advTm="5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ainting of a person on a cross&#10;&#10;Description automatically generated">
            <a:extLst>
              <a:ext uri="{FF2B5EF4-FFF2-40B4-BE49-F238E27FC236}">
                <a16:creationId xmlns:a16="http://schemas.microsoft.com/office/drawing/2014/main" id="{E6519797-AFC0-EE9F-7AF6-1C302CF6EA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06599" cy="690747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061E906-25D4-1D10-879A-38E69B758520}"/>
              </a:ext>
            </a:extLst>
          </p:cNvPr>
          <p:cNvSpPr txBox="1"/>
          <p:nvPr/>
        </p:nvSpPr>
        <p:spPr>
          <a:xfrm>
            <a:off x="5433392" y="2274838"/>
            <a:ext cx="67586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· Title: “Christ in the Grindstone”</a:t>
            </a:r>
          </a:p>
          <a:p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·</a:t>
            </a:r>
            <a:r>
              <a:rPr lang="en-US" sz="3600" dirty="0"/>
              <a:t> Artist:</a:t>
            </a:r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Unknown</a:t>
            </a:r>
          </a:p>
          <a:p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·</a:t>
            </a:r>
            <a:r>
              <a:rPr lang="en-US" sz="3600" dirty="0"/>
              <a:t> Origin:</a:t>
            </a:r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Ukraine </a:t>
            </a:r>
          </a:p>
          <a:p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· </a:t>
            </a:r>
            <a:r>
              <a:rPr lang="en-US" sz="3600" dirty="0"/>
              <a:t>Date: </a:t>
            </a:r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17</a:t>
            </a:r>
            <a:r>
              <a:rPr lang="en-US" sz="3600" kern="1200" baseline="30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</a:t>
            </a:r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century</a:t>
            </a:r>
          </a:p>
        </p:txBody>
      </p:sp>
    </p:spTree>
    <p:extLst>
      <p:ext uri="{BB962C8B-B14F-4D97-AF65-F5344CB8AC3E}">
        <p14:creationId xmlns:p14="http://schemas.microsoft.com/office/powerpoint/2010/main" val="30477589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5000"/>
    </mc:Choice>
    <mc:Fallback>
      <p:transition spd="slow" advClick="0" advTm="5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ainting of a person lying on a cross&#10;&#10;Description automatically generated">
            <a:extLst>
              <a:ext uri="{FF2B5EF4-FFF2-40B4-BE49-F238E27FC236}">
                <a16:creationId xmlns:a16="http://schemas.microsoft.com/office/drawing/2014/main" id="{87634782-8D36-800F-8E46-0F229295C9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90" t="6222" r="20107" b="17778"/>
          <a:stretch/>
        </p:blipFill>
        <p:spPr>
          <a:xfrm>
            <a:off x="-109330" y="-5432"/>
            <a:ext cx="7096539" cy="686343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D23AD05-C0E1-BD5F-F4B1-4A2C9F5B2B8D}"/>
              </a:ext>
            </a:extLst>
          </p:cNvPr>
          <p:cNvSpPr txBox="1"/>
          <p:nvPr/>
        </p:nvSpPr>
        <p:spPr>
          <a:xfrm>
            <a:off x="7066722" y="1720840"/>
            <a:ext cx="512527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· Title: “The Lamentation”</a:t>
            </a:r>
          </a:p>
          <a:p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·</a:t>
            </a:r>
            <a:r>
              <a:rPr lang="en-US" sz="3600" dirty="0"/>
              <a:t> Artist: </a:t>
            </a:r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Emmanuel </a:t>
            </a:r>
            <a:r>
              <a:rPr lang="en-US" sz="3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Lambardos</a:t>
            </a:r>
            <a:endParaRPr lang="en-US" sz="3600" dirty="0"/>
          </a:p>
          <a:p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· Origin: Crete</a:t>
            </a:r>
          </a:p>
          <a:p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·</a:t>
            </a:r>
            <a:r>
              <a:rPr lang="en-US" sz="3600" dirty="0"/>
              <a:t> Date:</a:t>
            </a:r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17</a:t>
            </a:r>
            <a:r>
              <a:rPr lang="en-US" sz="3600" kern="1200" baseline="30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</a:t>
            </a:r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century</a:t>
            </a:r>
          </a:p>
        </p:txBody>
      </p:sp>
    </p:spTree>
    <p:extLst>
      <p:ext uri="{BB962C8B-B14F-4D97-AF65-F5344CB8AC3E}">
        <p14:creationId xmlns:p14="http://schemas.microsoft.com/office/powerpoint/2010/main" val="1844910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5000"/>
    </mc:Choice>
    <mc:Fallback>
      <p:transition spd="slow" advClick="0" advTm="5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ainting of a person's face with blood on cloth&#10;&#10;Description automatically generated">
            <a:extLst>
              <a:ext uri="{FF2B5EF4-FFF2-40B4-BE49-F238E27FC236}">
                <a16:creationId xmlns:a16="http://schemas.microsoft.com/office/drawing/2014/main" id="{D645986B-EB14-875C-1458-376F8EA63A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70"/>
            <a:ext cx="6440130" cy="685333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960E2D4-E113-1CEF-BD92-6E91BD82B38D}"/>
              </a:ext>
            </a:extLst>
          </p:cNvPr>
          <p:cNvSpPr txBox="1"/>
          <p:nvPr/>
        </p:nvSpPr>
        <p:spPr>
          <a:xfrm>
            <a:off x="6795052" y="1727645"/>
            <a:ext cx="5396948" cy="3402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· Title: “The Veil of Saint Veronica” </a:t>
            </a:r>
          </a:p>
          <a:p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· Artist: Philippe de Champaigne</a:t>
            </a:r>
          </a:p>
          <a:p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·</a:t>
            </a:r>
            <a:r>
              <a:rPr lang="en-US" sz="3600" dirty="0"/>
              <a:t> Origin:</a:t>
            </a:r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France </a:t>
            </a:r>
          </a:p>
          <a:p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· </a:t>
            </a:r>
            <a:r>
              <a:rPr lang="en-US" sz="3600" dirty="0"/>
              <a:t>Date: </a:t>
            </a:r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before 1654</a:t>
            </a:r>
          </a:p>
        </p:txBody>
      </p:sp>
    </p:spTree>
    <p:extLst>
      <p:ext uri="{BB962C8B-B14F-4D97-AF65-F5344CB8AC3E}">
        <p14:creationId xmlns:p14="http://schemas.microsoft.com/office/powerpoint/2010/main" val="863211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5000"/>
    </mc:Choice>
    <mc:Fallback>
      <p:transition spd="slow" advClick="0" advTm="5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religious icon&#10;&#10;Description automatically generated">
            <a:extLst>
              <a:ext uri="{FF2B5EF4-FFF2-40B4-BE49-F238E27FC236}">
                <a16:creationId xmlns:a16="http://schemas.microsoft.com/office/drawing/2014/main" id="{C499F623-0A79-130E-883F-F421030BA9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5884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C9136D8-220E-CEAA-959A-C128DB9FCB01}"/>
              </a:ext>
            </a:extLst>
          </p:cNvPr>
          <p:cNvSpPr txBox="1"/>
          <p:nvPr/>
        </p:nvSpPr>
        <p:spPr>
          <a:xfrm>
            <a:off x="6352431" y="2274838"/>
            <a:ext cx="57633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· Title: “Christ Emmanuel”</a:t>
            </a:r>
          </a:p>
          <a:p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· Artist: Simon Ushakov</a:t>
            </a:r>
          </a:p>
          <a:p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·</a:t>
            </a:r>
            <a:r>
              <a:rPr lang="en-US" sz="3600" dirty="0"/>
              <a:t> Origin:</a:t>
            </a:r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Russia</a:t>
            </a:r>
          </a:p>
          <a:p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·</a:t>
            </a:r>
            <a:r>
              <a:rPr lang="en-US" sz="3600" dirty="0"/>
              <a:t> Date:</a:t>
            </a:r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1697</a:t>
            </a:r>
          </a:p>
        </p:txBody>
      </p:sp>
    </p:spTree>
    <p:extLst>
      <p:ext uri="{BB962C8B-B14F-4D97-AF65-F5344CB8AC3E}">
        <p14:creationId xmlns:p14="http://schemas.microsoft.com/office/powerpoint/2010/main" val="13925200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5000"/>
    </mc:Choice>
    <mc:Fallback>
      <p:transition spd="slow" advClick="0" advTm="5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A2FC2A8-0CED-DEC0-EAF0-0F3AE39FEC68}"/>
              </a:ext>
            </a:extLst>
          </p:cNvPr>
          <p:cNvSpPr txBox="1"/>
          <p:nvPr/>
        </p:nvSpPr>
        <p:spPr>
          <a:xfrm>
            <a:off x="6429905" y="2274838"/>
            <a:ext cx="50952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· </a:t>
            </a:r>
            <a:r>
              <a:rPr lang="en-US" sz="3600" dirty="0"/>
              <a:t>Title: </a:t>
            </a:r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“Hail Mary” </a:t>
            </a:r>
          </a:p>
          <a:p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· </a:t>
            </a:r>
            <a:r>
              <a:rPr lang="en-US" sz="3600" dirty="0"/>
              <a:t>Artist: </a:t>
            </a:r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Paul Gauguin</a:t>
            </a:r>
          </a:p>
          <a:p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·</a:t>
            </a:r>
            <a:r>
              <a:rPr lang="en-US" sz="3600" dirty="0"/>
              <a:t> Origin: </a:t>
            </a:r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France/Tahiti</a:t>
            </a:r>
          </a:p>
          <a:p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·</a:t>
            </a:r>
            <a:r>
              <a:rPr lang="en-US" sz="3600" dirty="0"/>
              <a:t> Date:</a:t>
            </a:r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1891</a:t>
            </a:r>
          </a:p>
        </p:txBody>
      </p:sp>
      <p:pic>
        <p:nvPicPr>
          <p:cNvPr id="5" name="Picture 4" descr="A painting of people in a frame&#10;&#10;Description automatically generated">
            <a:extLst>
              <a:ext uri="{FF2B5EF4-FFF2-40B4-BE49-F238E27FC236}">
                <a16:creationId xmlns:a16="http://schemas.microsoft.com/office/drawing/2014/main" id="{DD95AC8D-A2CE-3945-1866-4884D2B5E2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t="11555" r="11881" b="14667"/>
          <a:stretch/>
        </p:blipFill>
        <p:spPr>
          <a:xfrm>
            <a:off x="0" y="0"/>
            <a:ext cx="5762097" cy="6891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551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5000"/>
    </mc:Choice>
    <mc:Fallback>
      <p:transition spd="slow" advClick="0" advTm="5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ainting of a person with a sheep and birds&#10;&#10;Description automatically generated">
            <a:extLst>
              <a:ext uri="{FF2B5EF4-FFF2-40B4-BE49-F238E27FC236}">
                <a16:creationId xmlns:a16="http://schemas.microsoft.com/office/drawing/2014/main" id="{3EF0E537-C310-6419-3FAF-9977BAE1AA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" r="7473"/>
          <a:stretch/>
        </p:blipFill>
        <p:spPr>
          <a:xfrm>
            <a:off x="0" y="-11894"/>
            <a:ext cx="5864088" cy="688178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05A8CC8-5CB3-0F95-9ED0-7F0085B8D42A}"/>
              </a:ext>
            </a:extLst>
          </p:cNvPr>
          <p:cNvSpPr txBox="1"/>
          <p:nvPr/>
        </p:nvSpPr>
        <p:spPr>
          <a:xfrm>
            <a:off x="6096000" y="2551837"/>
            <a:ext cx="6096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· Title: “The Good Shepherd” </a:t>
            </a:r>
          </a:p>
          <a:p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· Origin: Rome </a:t>
            </a:r>
          </a:p>
          <a:p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· </a:t>
            </a:r>
            <a:r>
              <a:rPr lang="en-US" sz="3600" dirty="0"/>
              <a:t>Date: </a:t>
            </a:r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mid to late 3</a:t>
            </a:r>
            <a:r>
              <a:rPr lang="en-US" sz="3600" kern="1200" baseline="30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rd</a:t>
            </a:r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century</a:t>
            </a:r>
          </a:p>
        </p:txBody>
      </p:sp>
    </p:spTree>
    <p:extLst>
      <p:ext uri="{BB962C8B-B14F-4D97-AF65-F5344CB8AC3E}">
        <p14:creationId xmlns:p14="http://schemas.microsoft.com/office/powerpoint/2010/main" val="4467974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5000"/>
    </mc:Choice>
    <mc:Fallback>
      <p:transition spd="slow" advClick="0" advTm="5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ainting of people working in a house&#10;&#10;Description automatically generated">
            <a:extLst>
              <a:ext uri="{FF2B5EF4-FFF2-40B4-BE49-F238E27FC236}">
                <a16:creationId xmlns:a16="http://schemas.microsoft.com/office/drawing/2014/main" id="{289CC37D-A60E-B709-1D7F-8193158D4D7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2" r="8107"/>
          <a:stretch/>
        </p:blipFill>
        <p:spPr>
          <a:xfrm>
            <a:off x="0" y="0"/>
            <a:ext cx="7732644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D030265-AA58-049C-84CA-27F6A6AF8C06}"/>
              </a:ext>
            </a:extLst>
          </p:cNvPr>
          <p:cNvSpPr txBox="1"/>
          <p:nvPr/>
        </p:nvSpPr>
        <p:spPr>
          <a:xfrm>
            <a:off x="7732644" y="1997839"/>
            <a:ext cx="4330148" cy="286232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· Title: “Home in Nazareth”</a:t>
            </a:r>
          </a:p>
          <a:p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·</a:t>
            </a:r>
            <a:r>
              <a:rPr lang="en-US" sz="3600" dirty="0"/>
              <a:t> Artist:</a:t>
            </a:r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Frank Wesley</a:t>
            </a:r>
          </a:p>
          <a:p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·</a:t>
            </a:r>
            <a:r>
              <a:rPr lang="en-US" sz="3600" dirty="0"/>
              <a:t> Origin:</a:t>
            </a:r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India </a:t>
            </a:r>
          </a:p>
          <a:p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· Date: 20</a:t>
            </a:r>
            <a:r>
              <a:rPr lang="en-US" sz="3600" kern="1200" baseline="30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</a:t>
            </a:r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century</a:t>
            </a:r>
          </a:p>
        </p:txBody>
      </p:sp>
    </p:spTree>
    <p:extLst>
      <p:ext uri="{BB962C8B-B14F-4D97-AF65-F5344CB8AC3E}">
        <p14:creationId xmlns:p14="http://schemas.microsoft.com/office/powerpoint/2010/main" val="782407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5000"/>
    </mc:Choice>
    <mc:Fallback>
      <p:transition spd="slow" advClick="0" advTm="5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ainting on a wall&#10;&#10;Description automatically generated">
            <a:extLst>
              <a:ext uri="{FF2B5EF4-FFF2-40B4-BE49-F238E27FC236}">
                <a16:creationId xmlns:a16="http://schemas.microsoft.com/office/drawing/2014/main" id="{051EC09A-0BAE-1956-8A1A-C2F953DBB5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33" t="13281" r="3613" b="18804"/>
          <a:stretch/>
        </p:blipFill>
        <p:spPr bwMode="auto">
          <a:xfrm>
            <a:off x="0" y="0"/>
            <a:ext cx="5720981" cy="691157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AE88770-F8D4-7E95-DDD4-EF2F7C4A3113}"/>
              </a:ext>
            </a:extLst>
          </p:cNvPr>
          <p:cNvSpPr txBox="1"/>
          <p:nvPr/>
        </p:nvSpPr>
        <p:spPr>
          <a:xfrm>
            <a:off x="6003986" y="1997839"/>
            <a:ext cx="589069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· Title: Detail of “Last Supper and Three Wise Men”</a:t>
            </a:r>
          </a:p>
          <a:p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·</a:t>
            </a:r>
            <a:r>
              <a:rPr lang="en-US" sz="3600" dirty="0"/>
              <a:t> Artist:</a:t>
            </a:r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Unknown</a:t>
            </a:r>
          </a:p>
          <a:p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·</a:t>
            </a:r>
            <a:r>
              <a:rPr lang="en-US" sz="3600" dirty="0"/>
              <a:t> Origin:</a:t>
            </a:r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Australia</a:t>
            </a:r>
          </a:p>
          <a:p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·</a:t>
            </a:r>
            <a:r>
              <a:rPr lang="en-US" sz="3600" dirty="0"/>
              <a:t> Date:</a:t>
            </a:r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20</a:t>
            </a:r>
            <a:r>
              <a:rPr lang="en-US" sz="3600" kern="1200" baseline="30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</a:t>
            </a:r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century</a:t>
            </a:r>
          </a:p>
        </p:txBody>
      </p:sp>
    </p:spTree>
    <p:extLst>
      <p:ext uri="{BB962C8B-B14F-4D97-AF65-F5344CB8AC3E}">
        <p14:creationId xmlns:p14="http://schemas.microsoft.com/office/powerpoint/2010/main" val="7885075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5000"/>
    </mc:Choice>
    <mc:Fallback>
      <p:transition spd="slow" advClick="0" advTm="5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ainting of people in a village&#10;&#10;Description automatically generated">
            <a:extLst>
              <a:ext uri="{FF2B5EF4-FFF2-40B4-BE49-F238E27FC236}">
                <a16:creationId xmlns:a16="http://schemas.microsoft.com/office/drawing/2014/main" id="{8E34F6FE-839C-4BAB-65BF-37ADA8F061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" y="0"/>
            <a:ext cx="4563751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B2F4AA1-2AA5-6895-E1C2-D35B78EFDF49}"/>
              </a:ext>
            </a:extLst>
          </p:cNvPr>
          <p:cNvSpPr txBox="1"/>
          <p:nvPr/>
        </p:nvSpPr>
        <p:spPr>
          <a:xfrm>
            <a:off x="5387009" y="2274838"/>
            <a:ext cx="634789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· Title: “Take Away the Stone” </a:t>
            </a:r>
          </a:p>
          <a:p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· </a:t>
            </a:r>
            <a:r>
              <a:rPr lang="en-US" sz="3600" dirty="0"/>
              <a:t>Artist: </a:t>
            </a:r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John August Swanson</a:t>
            </a:r>
            <a:endParaRPr lang="en-US" sz="3600" dirty="0"/>
          </a:p>
          <a:p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· Origin: America</a:t>
            </a:r>
            <a:endParaRPr lang="en-US" sz="3600" dirty="0"/>
          </a:p>
          <a:p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· Date: 20</a:t>
            </a:r>
            <a:r>
              <a:rPr lang="en-US" sz="3600" kern="1200" baseline="30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</a:t>
            </a:r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century</a:t>
            </a:r>
          </a:p>
        </p:txBody>
      </p:sp>
    </p:spTree>
    <p:extLst>
      <p:ext uri="{BB962C8B-B14F-4D97-AF65-F5344CB8AC3E}">
        <p14:creationId xmlns:p14="http://schemas.microsoft.com/office/powerpoint/2010/main" val="32722862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5000"/>
    </mc:Choice>
    <mc:Fallback>
      <p:transition spd="slow" advClick="0" advTm="5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ainting of a person holding a flower&#10;&#10;Description automatically generated">
            <a:extLst>
              <a:ext uri="{FF2B5EF4-FFF2-40B4-BE49-F238E27FC236}">
                <a16:creationId xmlns:a16="http://schemas.microsoft.com/office/drawing/2014/main" id="{DEE148B2-2509-6708-403F-C0D1A52F04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0" r="17421" b="12667"/>
          <a:stretch/>
        </p:blipFill>
        <p:spPr>
          <a:xfrm>
            <a:off x="0" y="10602"/>
            <a:ext cx="6827520" cy="68275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044D0E2-089F-2878-2C89-4833F90EF402}"/>
              </a:ext>
            </a:extLst>
          </p:cNvPr>
          <p:cNvSpPr txBox="1"/>
          <p:nvPr/>
        </p:nvSpPr>
        <p:spPr>
          <a:xfrm>
            <a:off x="7007086" y="1431791"/>
            <a:ext cx="5184914" cy="39851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kern="1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· Title: “Elder with Seven Stars and Candlesticks (Apocalypse)” </a:t>
            </a:r>
          </a:p>
          <a:p>
            <a:r>
              <a:rPr lang="en-US" sz="3600" kern="1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· </a:t>
            </a:r>
            <a:r>
              <a:rPr lang="en-US" sz="3600" dirty="0">
                <a:latin typeface="+mj-lt"/>
              </a:rPr>
              <a:t>Artist: </a:t>
            </a:r>
            <a:r>
              <a:rPr lang="en-US" sz="3600" b="0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+mj-lt"/>
              </a:rPr>
              <a:t>Natalii︠a</a:t>
            </a:r>
            <a:r>
              <a:rPr lang="en-US" sz="36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+mj-lt"/>
              </a:rPr>
              <a:t>︡ </a:t>
            </a:r>
            <a:r>
              <a:rPr lang="en-US" sz="3600" b="0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+mj-lt"/>
              </a:rPr>
              <a:t>Sergeevna</a:t>
            </a:r>
            <a:r>
              <a:rPr lang="en-US" sz="36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+mj-lt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+mj-lt"/>
              </a:rPr>
              <a:t>Goncharova</a:t>
            </a:r>
            <a:endParaRPr lang="en-US" sz="3600" dirty="0">
              <a:solidFill>
                <a:srgbClr val="000000"/>
              </a:solidFill>
              <a:highlight>
                <a:srgbClr val="FFFFFF"/>
              </a:highlight>
              <a:latin typeface="+mj-lt"/>
            </a:endParaRPr>
          </a:p>
          <a:p>
            <a:r>
              <a:rPr lang="en-US" sz="3600" kern="1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·</a:t>
            </a:r>
            <a:r>
              <a:rPr lang="en-US" sz="3600" kern="1200" dirty="0">
                <a:solidFill>
                  <a:srgbClr val="000000"/>
                </a:solidFill>
                <a:highlight>
                  <a:srgbClr val="FFFFFF"/>
                </a:highlight>
                <a:latin typeface="+mj-lt"/>
                <a:ea typeface="+mn-ea"/>
                <a:cs typeface="+mn-cs"/>
              </a:rPr>
              <a:t> Origin:</a:t>
            </a:r>
            <a:r>
              <a:rPr lang="en-US" sz="36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+mj-lt"/>
              </a:rPr>
              <a:t> Russia</a:t>
            </a:r>
          </a:p>
          <a:p>
            <a:r>
              <a:rPr lang="en-US" sz="3600" kern="1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·</a:t>
            </a:r>
            <a:r>
              <a:rPr lang="en-US" sz="3600" kern="1200" dirty="0">
                <a:solidFill>
                  <a:srgbClr val="000000"/>
                </a:solidFill>
                <a:highlight>
                  <a:srgbClr val="FFFFFF"/>
                </a:highlight>
                <a:latin typeface="+mj-lt"/>
                <a:ea typeface="+mn-ea"/>
                <a:cs typeface="+mn-cs"/>
              </a:rPr>
              <a:t> Date:</a:t>
            </a:r>
            <a:r>
              <a:rPr lang="en-US" sz="36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+mj-lt"/>
              </a:rPr>
              <a:t> 1910</a:t>
            </a:r>
            <a:endParaRPr lang="en-US" sz="3600" kern="1200" dirty="0">
              <a:solidFill>
                <a:schemeClr val="tx1"/>
              </a:solidFill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26029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5000"/>
    </mc:Choice>
    <mc:Fallback>
      <p:transition spd="slow" advClick="0" advTm="5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ainting of women in robes&#10;&#10;Description automatically generated">
            <a:extLst>
              <a:ext uri="{FF2B5EF4-FFF2-40B4-BE49-F238E27FC236}">
                <a16:creationId xmlns:a16="http://schemas.microsoft.com/office/drawing/2014/main" id="{AE9DAEAD-A874-6BA1-3DDC-0517323B017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43" t="12789" r="9379"/>
          <a:stretch/>
        </p:blipFill>
        <p:spPr bwMode="auto">
          <a:xfrm>
            <a:off x="0" y="0"/>
            <a:ext cx="6947452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A103ED7-3FBB-A445-5BEB-B10A142370FF}"/>
              </a:ext>
            </a:extLst>
          </p:cNvPr>
          <p:cNvSpPr txBox="1"/>
          <p:nvPr/>
        </p:nvSpPr>
        <p:spPr>
          <a:xfrm>
            <a:off x="7176053" y="1997839"/>
            <a:ext cx="4736156" cy="286232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· Title: “Christ and the Canaanite Woman” </a:t>
            </a:r>
          </a:p>
          <a:p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· </a:t>
            </a:r>
            <a:r>
              <a:rPr lang="en-US" sz="3600" dirty="0"/>
              <a:t>Artist: </a:t>
            </a:r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Adolf </a:t>
            </a:r>
            <a:r>
              <a:rPr lang="en-US" sz="3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Hölzel</a:t>
            </a:r>
            <a:endParaRPr lang="en-US" sz="3600" dirty="0"/>
          </a:p>
          <a:p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· Origin: Germany</a:t>
            </a:r>
          </a:p>
          <a:p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·</a:t>
            </a:r>
            <a:r>
              <a:rPr lang="en-US" sz="3600" dirty="0"/>
              <a:t> Date:</a:t>
            </a:r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before 1926</a:t>
            </a:r>
          </a:p>
        </p:txBody>
      </p:sp>
    </p:spTree>
    <p:extLst>
      <p:ext uri="{BB962C8B-B14F-4D97-AF65-F5344CB8AC3E}">
        <p14:creationId xmlns:p14="http://schemas.microsoft.com/office/powerpoint/2010/main" val="18903841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5000"/>
    </mc:Choice>
    <mc:Fallback>
      <p:transition spd="slow" advClick="0" advTm="5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ainting of a person on a cross&#10;&#10;Description automatically generated">
            <a:extLst>
              <a:ext uri="{FF2B5EF4-FFF2-40B4-BE49-F238E27FC236}">
                <a16:creationId xmlns:a16="http://schemas.microsoft.com/office/drawing/2014/main" id="{210BEA5C-AE57-7664-9835-543333C380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98896" cy="68451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1A7228E-9A19-7C79-658A-433B6971F52C}"/>
              </a:ext>
            </a:extLst>
          </p:cNvPr>
          <p:cNvSpPr txBox="1"/>
          <p:nvPr/>
        </p:nvSpPr>
        <p:spPr>
          <a:xfrm>
            <a:off x="6096000" y="2274838"/>
            <a:ext cx="409697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kern="1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· Title: “Snow Christ” </a:t>
            </a:r>
          </a:p>
          <a:p>
            <a:r>
              <a:rPr lang="en-US" sz="3600" kern="1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· </a:t>
            </a:r>
            <a:r>
              <a:rPr lang="en-US" sz="3600" dirty="0">
                <a:latin typeface="+mj-lt"/>
              </a:rPr>
              <a:t>Artist: </a:t>
            </a:r>
            <a:r>
              <a:rPr lang="en-US" sz="3600" kern="1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Edward </a:t>
            </a:r>
            <a:r>
              <a:rPr lang="en-US" sz="3600" kern="1200" dirty="0" err="1">
                <a:solidFill>
                  <a:schemeClr val="tx1"/>
                </a:solidFill>
                <a:latin typeface="+mj-lt"/>
                <a:ea typeface="+mn-ea"/>
                <a:cs typeface="+mn-cs"/>
              </a:rPr>
              <a:t>Oku</a:t>
            </a:r>
            <a:r>
              <a:rPr lang="en-US" sz="3600" dirty="0" err="1">
                <a:solidFill>
                  <a:srgbClr val="191919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ń</a:t>
            </a:r>
            <a:r>
              <a:rPr lang="en-US" sz="3600" dirty="0">
                <a:effectLst/>
                <a:latin typeface="+mj-lt"/>
              </a:rPr>
              <a:t> </a:t>
            </a:r>
          </a:p>
          <a:p>
            <a:r>
              <a:rPr lang="en-US" sz="3600" kern="1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· Origin: Poland</a:t>
            </a:r>
            <a:endParaRPr lang="en-US" sz="3600" dirty="0">
              <a:latin typeface="+mj-lt"/>
            </a:endParaRPr>
          </a:p>
          <a:p>
            <a:r>
              <a:rPr lang="en-US" sz="3600" kern="1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· Date: 1929</a:t>
            </a:r>
          </a:p>
        </p:txBody>
      </p:sp>
    </p:spTree>
    <p:extLst>
      <p:ext uri="{BB962C8B-B14F-4D97-AF65-F5344CB8AC3E}">
        <p14:creationId xmlns:p14="http://schemas.microsoft.com/office/powerpoint/2010/main" val="20031042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5000"/>
    </mc:Choice>
    <mc:Fallback>
      <p:transition spd="slow" advClick="0" advTm="5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ainting of a person on the cross&#10;&#10;Description automatically generated">
            <a:extLst>
              <a:ext uri="{FF2B5EF4-FFF2-40B4-BE49-F238E27FC236}">
                <a16:creationId xmlns:a16="http://schemas.microsoft.com/office/drawing/2014/main" id="{FC2FFE99-EC6F-D4C8-165C-106C9A98E08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2" t="4369" r="2970" b="4104"/>
          <a:stretch/>
        </p:blipFill>
        <p:spPr bwMode="auto">
          <a:xfrm>
            <a:off x="0" y="0"/>
            <a:ext cx="6077216" cy="689422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3785052-07C8-464A-2B94-51D68A9BC6D2}"/>
              </a:ext>
            </a:extLst>
          </p:cNvPr>
          <p:cNvSpPr txBox="1"/>
          <p:nvPr/>
        </p:nvSpPr>
        <p:spPr>
          <a:xfrm>
            <a:off x="6420679" y="2274838"/>
            <a:ext cx="54931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· Title: “White Crucifixion”</a:t>
            </a:r>
          </a:p>
          <a:p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·</a:t>
            </a:r>
            <a:r>
              <a:rPr lang="en-US" sz="3600" dirty="0"/>
              <a:t> Artist: </a:t>
            </a:r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Marc Chagall</a:t>
            </a:r>
          </a:p>
          <a:p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·</a:t>
            </a:r>
            <a:r>
              <a:rPr lang="en-US" sz="3600" dirty="0"/>
              <a:t> Origin: </a:t>
            </a:r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Russia</a:t>
            </a:r>
          </a:p>
          <a:p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· </a:t>
            </a:r>
            <a:r>
              <a:rPr lang="en-US" sz="3600" dirty="0"/>
              <a:t>Date: </a:t>
            </a:r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1938</a:t>
            </a:r>
          </a:p>
        </p:txBody>
      </p:sp>
    </p:spTree>
    <p:extLst>
      <p:ext uri="{BB962C8B-B14F-4D97-AF65-F5344CB8AC3E}">
        <p14:creationId xmlns:p14="http://schemas.microsoft.com/office/powerpoint/2010/main" val="2342900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5000"/>
    </mc:Choice>
    <mc:Fallback>
      <p:transition spd="slow" advClick="0" advTm="5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ainting of a person on the cross&#10;&#10;Description automatically generated">
            <a:extLst>
              <a:ext uri="{FF2B5EF4-FFF2-40B4-BE49-F238E27FC236}">
                <a16:creationId xmlns:a16="http://schemas.microsoft.com/office/drawing/2014/main" id="{28D6CABA-C3B7-E17D-909A-07F4B0272F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9" r="4838" b="14408"/>
          <a:stretch/>
        </p:blipFill>
        <p:spPr>
          <a:xfrm>
            <a:off x="0" y="0"/>
            <a:ext cx="46639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D359C93-DB0E-7868-8AB2-8ED07F079D0A}"/>
              </a:ext>
            </a:extLst>
          </p:cNvPr>
          <p:cNvSpPr txBox="1"/>
          <p:nvPr/>
        </p:nvSpPr>
        <p:spPr>
          <a:xfrm>
            <a:off x="5337313" y="2274838"/>
            <a:ext cx="634789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· Title: “The Adoration of Love” </a:t>
            </a:r>
          </a:p>
          <a:p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· </a:t>
            </a:r>
            <a:r>
              <a:rPr lang="en-US" sz="3600" dirty="0"/>
              <a:t>Artist: </a:t>
            </a:r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Hector </a:t>
            </a:r>
            <a:r>
              <a:rPr lang="en-US" sz="3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Hyppolite</a:t>
            </a:r>
            <a:endParaRPr lang="en-US" sz="3600" dirty="0"/>
          </a:p>
          <a:p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· Origin: Haiti </a:t>
            </a:r>
          </a:p>
          <a:p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· </a:t>
            </a:r>
            <a:r>
              <a:rPr lang="en-US" sz="3600" dirty="0"/>
              <a:t>Date: </a:t>
            </a:r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c. 1946</a:t>
            </a:r>
          </a:p>
        </p:txBody>
      </p:sp>
    </p:spTree>
    <p:extLst>
      <p:ext uri="{BB962C8B-B14F-4D97-AF65-F5344CB8AC3E}">
        <p14:creationId xmlns:p14="http://schemas.microsoft.com/office/powerpoint/2010/main" val="24946230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5000"/>
    </mc:Choice>
    <mc:Fallback>
      <p:transition spd="slow" advClick="0" advTm="5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people carrying pots&#10;&#10;Description automatically generated">
            <a:extLst>
              <a:ext uri="{FF2B5EF4-FFF2-40B4-BE49-F238E27FC236}">
                <a16:creationId xmlns:a16="http://schemas.microsoft.com/office/drawing/2014/main" id="{95B35A07-D0B8-7CA2-BF27-55B5AA44E1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389834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4FFB5F0-53BD-3091-9503-8CEB14605DF9}"/>
              </a:ext>
            </a:extLst>
          </p:cNvPr>
          <p:cNvSpPr txBox="1"/>
          <p:nvPr/>
        </p:nvSpPr>
        <p:spPr>
          <a:xfrm>
            <a:off x="5098774" y="2274838"/>
            <a:ext cx="66284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· Title: “Altar of Moussa Abbey”</a:t>
            </a:r>
          </a:p>
          <a:p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·</a:t>
            </a:r>
            <a:r>
              <a:rPr lang="en-US" sz="3600" dirty="0"/>
              <a:t> Artist:</a:t>
            </a:r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Father George Saget</a:t>
            </a:r>
          </a:p>
          <a:p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·</a:t>
            </a:r>
            <a:r>
              <a:rPr lang="en-US" sz="3600" dirty="0"/>
              <a:t> Origin:</a:t>
            </a:r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Senegal </a:t>
            </a:r>
          </a:p>
          <a:p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· </a:t>
            </a:r>
            <a:r>
              <a:rPr lang="en-US" sz="3600" dirty="0"/>
              <a:t>Date: </a:t>
            </a:r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1963</a:t>
            </a:r>
          </a:p>
        </p:txBody>
      </p:sp>
    </p:spTree>
    <p:extLst>
      <p:ext uri="{BB962C8B-B14F-4D97-AF65-F5344CB8AC3E}">
        <p14:creationId xmlns:p14="http://schemas.microsoft.com/office/powerpoint/2010/main" val="2489531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5000"/>
    </mc:Choice>
    <mc:Fallback>
      <p:transition spd="slow" advClick="0" advTm="5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osaic of a person holding a red robe&#10;&#10;Description automatically generated">
            <a:extLst>
              <a:ext uri="{FF2B5EF4-FFF2-40B4-BE49-F238E27FC236}">
                <a16:creationId xmlns:a16="http://schemas.microsoft.com/office/drawing/2014/main" id="{103B2DC3-EBCC-43FB-1F1C-4CADEF2FE2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9" t="16891" r="11826" b="3999"/>
          <a:stretch/>
        </p:blipFill>
        <p:spPr>
          <a:xfrm>
            <a:off x="0" y="0"/>
            <a:ext cx="6644641" cy="69166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EC760A0-CC43-158D-1B4A-9D26339D5C96}"/>
              </a:ext>
            </a:extLst>
          </p:cNvPr>
          <p:cNvSpPr txBox="1"/>
          <p:nvPr/>
        </p:nvSpPr>
        <p:spPr>
          <a:xfrm>
            <a:off x="6937513" y="2274838"/>
            <a:ext cx="50557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· Title: “Christ Mosaic”</a:t>
            </a:r>
          </a:p>
          <a:p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·</a:t>
            </a:r>
            <a:r>
              <a:rPr lang="en-US" sz="3600" dirty="0"/>
              <a:t> Artist: </a:t>
            </a:r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Unknown</a:t>
            </a:r>
            <a:endParaRPr lang="en-US" sz="3600" dirty="0"/>
          </a:p>
          <a:p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· Origin:  Malaysia </a:t>
            </a:r>
          </a:p>
          <a:p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· </a:t>
            </a:r>
            <a:r>
              <a:rPr lang="en-US" sz="3600" dirty="0"/>
              <a:t>Date: </a:t>
            </a:r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c. 21</a:t>
            </a:r>
            <a:r>
              <a:rPr lang="en-US" sz="3600" kern="1200" baseline="30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</a:t>
            </a:r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century</a:t>
            </a:r>
          </a:p>
        </p:txBody>
      </p:sp>
    </p:spTree>
    <p:extLst>
      <p:ext uri="{BB962C8B-B14F-4D97-AF65-F5344CB8AC3E}">
        <p14:creationId xmlns:p14="http://schemas.microsoft.com/office/powerpoint/2010/main" val="36775329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5000"/>
    </mc:Choice>
    <mc:Fallback>
      <p:transition spd="slow" advClick="0" advTm="5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ainting of people in a room&#10;&#10;Description automatically generated">
            <a:extLst>
              <a:ext uri="{FF2B5EF4-FFF2-40B4-BE49-F238E27FC236}">
                <a16:creationId xmlns:a16="http://schemas.microsoft.com/office/drawing/2014/main" id="{BC19032C-F18C-0347-38B5-1E5F491299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15" t="17134" r="28874" b="47048"/>
          <a:stretch/>
        </p:blipFill>
        <p:spPr bwMode="auto">
          <a:xfrm>
            <a:off x="0" y="-28153"/>
            <a:ext cx="5371549" cy="69143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B4DD5E7-9D52-E09C-E662-89B79CA985E5}"/>
              </a:ext>
            </a:extLst>
          </p:cNvPr>
          <p:cNvSpPr txBox="1"/>
          <p:nvPr/>
        </p:nvSpPr>
        <p:spPr>
          <a:xfrm>
            <a:off x="5774635" y="2274838"/>
            <a:ext cx="628153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·</a:t>
            </a:r>
            <a:r>
              <a:rPr lang="en-US" sz="3600" dirty="0"/>
              <a:t> Title: </a:t>
            </a:r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“Jesus Christ Flanked by Saint Peter and Saint Paul” </a:t>
            </a:r>
          </a:p>
          <a:p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· Origin: Rome </a:t>
            </a:r>
          </a:p>
          <a:p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· </a:t>
            </a:r>
            <a:r>
              <a:rPr lang="en-US" sz="3600" dirty="0"/>
              <a:t>Date: </a:t>
            </a:r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</a:t>
            </a:r>
            <a:r>
              <a:rPr lang="en-US" sz="3600" kern="1200" baseline="30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</a:t>
            </a:r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century</a:t>
            </a:r>
          </a:p>
        </p:txBody>
      </p:sp>
    </p:spTree>
    <p:extLst>
      <p:ext uri="{BB962C8B-B14F-4D97-AF65-F5344CB8AC3E}">
        <p14:creationId xmlns:p14="http://schemas.microsoft.com/office/powerpoint/2010/main" val="2549028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5000"/>
    </mc:Choice>
    <mc:Fallback>
      <p:transition spd="slow" advClick="0" advTm="500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ainting of a person with her arms up&#10;&#10;Description automatically generated">
            <a:extLst>
              <a:ext uri="{FF2B5EF4-FFF2-40B4-BE49-F238E27FC236}">
                <a16:creationId xmlns:a16="http://schemas.microsoft.com/office/drawing/2014/main" id="{736D8D86-D31E-E600-0DB9-8378ECEC49F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71" t="13462" r="30631" b="16250"/>
          <a:stretch/>
        </p:blipFill>
        <p:spPr bwMode="auto">
          <a:xfrm>
            <a:off x="0" y="0"/>
            <a:ext cx="3416429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82CE3F7-D62E-D015-39CE-03F3EC6C583E}"/>
              </a:ext>
            </a:extLst>
          </p:cNvPr>
          <p:cNvSpPr txBox="1"/>
          <p:nvPr/>
        </p:nvSpPr>
        <p:spPr>
          <a:xfrm>
            <a:off x="4522305" y="2274838"/>
            <a:ext cx="734149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· Title: “Jesus with Loaves and Fish”</a:t>
            </a:r>
          </a:p>
          <a:p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·</a:t>
            </a:r>
            <a:r>
              <a:rPr lang="en-US" sz="3600" dirty="0"/>
              <a:t> Artist:</a:t>
            </a:r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Unknown</a:t>
            </a:r>
          </a:p>
          <a:p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· Origin: Kenya</a:t>
            </a:r>
          </a:p>
          <a:p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·</a:t>
            </a:r>
            <a:r>
              <a:rPr lang="en-US" sz="3600" dirty="0"/>
              <a:t> Date: 21</a:t>
            </a:r>
            <a:r>
              <a:rPr lang="en-US" sz="3600" baseline="30000" dirty="0"/>
              <a:t>st</a:t>
            </a:r>
            <a:r>
              <a:rPr lang="en-US" sz="3600" dirty="0"/>
              <a:t> century (?)</a:t>
            </a:r>
            <a:endParaRPr lang="en-US" sz="36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94259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5000"/>
    </mc:Choice>
    <mc:Fallback>
      <p:transition spd="slow" advClick="0" advTm="50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ffiti of a person's face&#10;&#10;Description automatically generated">
            <a:extLst>
              <a:ext uri="{FF2B5EF4-FFF2-40B4-BE49-F238E27FC236}">
                <a16:creationId xmlns:a16="http://schemas.microsoft.com/office/drawing/2014/main" id="{873A67FB-A8BB-07FF-8F48-7C2C852E17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84" r="7841"/>
          <a:stretch/>
        </p:blipFill>
        <p:spPr>
          <a:xfrm>
            <a:off x="0" y="0"/>
            <a:ext cx="766306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3EADDA6-A20A-D364-36F6-EB2A0C4AC512}"/>
              </a:ext>
            </a:extLst>
          </p:cNvPr>
          <p:cNvSpPr txBox="1"/>
          <p:nvPr/>
        </p:nvSpPr>
        <p:spPr>
          <a:xfrm>
            <a:off x="7841974" y="1720840"/>
            <a:ext cx="435002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· Title: “Jesus Christ”</a:t>
            </a:r>
          </a:p>
          <a:p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·</a:t>
            </a:r>
            <a:r>
              <a:rPr lang="en-US" sz="3600" dirty="0"/>
              <a:t> Artist:</a:t>
            </a:r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Photo by Thomas Hawk</a:t>
            </a:r>
          </a:p>
          <a:p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·</a:t>
            </a:r>
            <a:r>
              <a:rPr lang="en-US" sz="3600" dirty="0"/>
              <a:t> Origin:</a:t>
            </a:r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America</a:t>
            </a:r>
          </a:p>
          <a:p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·</a:t>
            </a:r>
            <a:r>
              <a:rPr lang="en-US" sz="3600" dirty="0"/>
              <a:t> Date:  early 21</a:t>
            </a:r>
            <a:r>
              <a:rPr lang="en-US" sz="3600" baseline="30000" dirty="0"/>
              <a:t>st</a:t>
            </a:r>
            <a:r>
              <a:rPr lang="en-US" sz="3600" dirty="0"/>
              <a:t> century</a:t>
            </a:r>
            <a:endParaRPr lang="en-US" sz="36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88151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5000"/>
    </mc:Choice>
    <mc:Fallback>
      <p:transition spd="slow" advClick="0" advTm="50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ural of a person with his arms raised&#10;&#10;Description automatically generated">
            <a:extLst>
              <a:ext uri="{FF2B5EF4-FFF2-40B4-BE49-F238E27FC236}">
                <a16:creationId xmlns:a16="http://schemas.microsoft.com/office/drawing/2014/main" id="{456C81D0-FD64-0E5F-311B-289E45ABD6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2" t="5652" r="17005" b="4638"/>
          <a:stretch/>
        </p:blipFill>
        <p:spPr>
          <a:xfrm>
            <a:off x="0" y="-1"/>
            <a:ext cx="7593496" cy="690446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9F3780C-9025-945C-BDFE-6C801E1F1E5C}"/>
              </a:ext>
            </a:extLst>
          </p:cNvPr>
          <p:cNvSpPr txBox="1"/>
          <p:nvPr/>
        </p:nvSpPr>
        <p:spPr>
          <a:xfrm>
            <a:off x="7812157" y="1997839"/>
            <a:ext cx="395246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· Title: “Martires”</a:t>
            </a:r>
          </a:p>
          <a:p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·</a:t>
            </a:r>
            <a:r>
              <a:rPr lang="en-US" sz="3600" dirty="0"/>
              <a:t> Artist: </a:t>
            </a:r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Salvador </a:t>
            </a:r>
            <a:r>
              <a:rPr lang="en-US" sz="3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Hernández</a:t>
            </a:r>
            <a:endParaRPr lang="en-US" sz="3600" dirty="0"/>
          </a:p>
          <a:p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· Origin:  America</a:t>
            </a:r>
          </a:p>
          <a:p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·</a:t>
            </a:r>
            <a:r>
              <a:rPr lang="en-US" sz="3600" dirty="0"/>
              <a:t> Date: 2003</a:t>
            </a:r>
            <a:endParaRPr lang="en-US" sz="36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11496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5000"/>
    </mc:Choice>
    <mc:Fallback>
      <p:transition spd="slow" advClick="0" advTm="500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ainting of a person holding a baby&#10;&#10;Description automatically generated">
            <a:extLst>
              <a:ext uri="{FF2B5EF4-FFF2-40B4-BE49-F238E27FC236}">
                <a16:creationId xmlns:a16="http://schemas.microsoft.com/office/drawing/2014/main" id="{F02B2F2D-9960-C8AC-0D6C-0AB4AA17A9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60909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85AEB4B-57EF-71C8-58B1-7005C8E9434D}"/>
              </a:ext>
            </a:extLst>
          </p:cNvPr>
          <p:cNvSpPr txBox="1"/>
          <p:nvPr/>
        </p:nvSpPr>
        <p:spPr>
          <a:xfrm>
            <a:off x="5980044" y="2274838"/>
            <a:ext cx="621195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· Title: “Madonna and Child”</a:t>
            </a:r>
          </a:p>
          <a:p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·</a:t>
            </a:r>
            <a:r>
              <a:rPr lang="en-US" sz="3600" dirty="0"/>
              <a:t> Artist: </a:t>
            </a:r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David </a:t>
            </a:r>
            <a:r>
              <a:rPr lang="en-US" sz="3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Zelenka</a:t>
            </a:r>
            <a:endParaRPr lang="en-US" sz="3600" dirty="0"/>
          </a:p>
          <a:p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· Origin:  America</a:t>
            </a:r>
          </a:p>
          <a:p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·</a:t>
            </a:r>
            <a:r>
              <a:rPr lang="en-US" sz="3600" dirty="0"/>
              <a:t> Date:  2005</a:t>
            </a:r>
            <a:endParaRPr lang="en-US" sz="36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27962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5000"/>
    </mc:Choice>
    <mc:Fallback>
      <p:transition spd="slow" advClick="0" advTm="500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ainting of a person surrounded by people&#10;&#10;Description automatically generated">
            <a:extLst>
              <a:ext uri="{FF2B5EF4-FFF2-40B4-BE49-F238E27FC236}">
                <a16:creationId xmlns:a16="http://schemas.microsoft.com/office/drawing/2014/main" id="{AFAC5B15-452F-57EA-E307-FB7C14F3902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2" t="10558" r="11785"/>
          <a:stretch/>
        </p:blipFill>
        <p:spPr bwMode="auto">
          <a:xfrm>
            <a:off x="0" y="12421"/>
            <a:ext cx="5592528" cy="683315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CFFF878-58B8-3ED9-B79E-3265CC59ADDC}"/>
              </a:ext>
            </a:extLst>
          </p:cNvPr>
          <p:cNvSpPr txBox="1"/>
          <p:nvPr/>
        </p:nvSpPr>
        <p:spPr>
          <a:xfrm>
            <a:off x="5804452" y="2274838"/>
            <a:ext cx="624177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· Title: “Sermon on the Mount”</a:t>
            </a:r>
          </a:p>
          <a:p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·</a:t>
            </a:r>
            <a:r>
              <a:rPr lang="en-US" sz="3600" dirty="0"/>
              <a:t> Artist: </a:t>
            </a:r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Laura James</a:t>
            </a:r>
          </a:p>
          <a:p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·</a:t>
            </a:r>
            <a:r>
              <a:rPr lang="en-US" sz="3600" dirty="0"/>
              <a:t> Origin:</a:t>
            </a:r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America</a:t>
            </a:r>
            <a:r>
              <a:rPr lang="en-US" sz="3600" dirty="0"/>
              <a:t> </a:t>
            </a:r>
          </a:p>
          <a:p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· Date: </a:t>
            </a:r>
            <a:r>
              <a:rPr lang="en-US" sz="3600" dirty="0"/>
              <a:t>2010</a:t>
            </a:r>
            <a:endParaRPr lang="en-US" sz="36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4252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5000"/>
    </mc:Choice>
    <mc:Fallback>
      <p:transition spd="slow" advClick="0" advTm="500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ainting on a wall&#10;&#10;Description automatically generated">
            <a:extLst>
              <a:ext uri="{FF2B5EF4-FFF2-40B4-BE49-F238E27FC236}">
                <a16:creationId xmlns:a16="http://schemas.microsoft.com/office/drawing/2014/main" id="{52CE7298-2246-A687-64AE-D81C2F3015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4" t="4667" r="23815" b="50000"/>
          <a:stretch/>
        </p:blipFill>
        <p:spPr>
          <a:xfrm>
            <a:off x="0" y="0"/>
            <a:ext cx="5404237" cy="688811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A00A574-1724-1A6E-5AF1-1A64ABF281ED}"/>
              </a:ext>
            </a:extLst>
          </p:cNvPr>
          <p:cNvSpPr txBox="1"/>
          <p:nvPr/>
        </p:nvSpPr>
        <p:spPr>
          <a:xfrm>
            <a:off x="5665304" y="1997839"/>
            <a:ext cx="616226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· Title: “Blood, Body, Soul, and Divinity” </a:t>
            </a:r>
          </a:p>
          <a:p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· </a:t>
            </a:r>
            <a:r>
              <a:rPr lang="en-US" sz="3600" dirty="0"/>
              <a:t>Artist: </a:t>
            </a:r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Gladys Torres de </a:t>
            </a:r>
            <a:r>
              <a:rPr lang="en-US" sz="3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Pirela</a:t>
            </a:r>
            <a:endParaRPr lang="en-US" sz="3600" dirty="0"/>
          </a:p>
          <a:p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· Origin: Venezuela</a:t>
            </a:r>
            <a:endParaRPr lang="en-US" sz="3600" dirty="0"/>
          </a:p>
          <a:p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· Date:</a:t>
            </a:r>
            <a:r>
              <a:rPr lang="en-US" sz="3600" dirty="0"/>
              <a:t> 2012</a:t>
            </a:r>
            <a:endParaRPr lang="en-US" sz="36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27789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5000"/>
    </mc:Choice>
    <mc:Fallback>
      <p:transition spd="slow" advClick="0" advTm="500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tencil of a person holding an object&#10;&#10;Description automatically generated">
            <a:extLst>
              <a:ext uri="{FF2B5EF4-FFF2-40B4-BE49-F238E27FC236}">
                <a16:creationId xmlns:a16="http://schemas.microsoft.com/office/drawing/2014/main" id="{772B9C55-2D9B-E615-77B2-09DCEE53463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9" r="4119"/>
          <a:stretch/>
        </p:blipFill>
        <p:spPr bwMode="auto">
          <a:xfrm>
            <a:off x="0" y="0"/>
            <a:ext cx="4096980" cy="690720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FD66409-AD9A-D6FE-C10A-36332871A2D2}"/>
              </a:ext>
            </a:extLst>
          </p:cNvPr>
          <p:cNvSpPr txBox="1"/>
          <p:nvPr/>
        </p:nvSpPr>
        <p:spPr>
          <a:xfrm>
            <a:off x="6096000" y="2274838"/>
            <a:ext cx="619881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· Title: “Bogot</a:t>
            </a:r>
            <a:r>
              <a:rPr lang="en-US" sz="36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</a:t>
            </a:r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Graffitti</a:t>
            </a:r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2” </a:t>
            </a:r>
          </a:p>
          <a:p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· </a:t>
            </a:r>
            <a:r>
              <a:rPr lang="en-US" sz="3600" dirty="0"/>
              <a:t>Artist: </a:t>
            </a:r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Photo by Avi </a:t>
            </a:r>
            <a:r>
              <a:rPr lang="en-US" sz="3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Dolgin</a:t>
            </a:r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· </a:t>
            </a:r>
            <a:r>
              <a:rPr lang="en-US" sz="3600" dirty="0"/>
              <a:t>Origin: </a:t>
            </a:r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Colombia</a:t>
            </a:r>
            <a:endParaRPr lang="en-US" sz="3600" dirty="0"/>
          </a:p>
          <a:p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· Date: 2012</a:t>
            </a:r>
          </a:p>
        </p:txBody>
      </p:sp>
    </p:spTree>
    <p:extLst>
      <p:ext uri="{BB962C8B-B14F-4D97-AF65-F5344CB8AC3E}">
        <p14:creationId xmlns:p14="http://schemas.microsoft.com/office/powerpoint/2010/main" val="31774199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5000"/>
    </mc:Choice>
    <mc:Fallback>
      <p:transition spd="slow" advClick="0" advTm="500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lorful tapestry with a face&#10;&#10;Description automatically generated">
            <a:extLst>
              <a:ext uri="{FF2B5EF4-FFF2-40B4-BE49-F238E27FC236}">
                <a16:creationId xmlns:a16="http://schemas.microsoft.com/office/drawing/2014/main" id="{B82A10D5-ACB0-5D78-A2F5-3BA40E15F1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92" t="12222" r="14445" b="9778"/>
          <a:stretch/>
        </p:blipFill>
        <p:spPr>
          <a:xfrm>
            <a:off x="0" y="0"/>
            <a:ext cx="4968240" cy="689269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CFFF6FB-23EA-AE78-1BD4-C0124E08EE7F}"/>
              </a:ext>
            </a:extLst>
          </p:cNvPr>
          <p:cNvSpPr txBox="1"/>
          <p:nvPr/>
        </p:nvSpPr>
        <p:spPr>
          <a:xfrm>
            <a:off x="5675244" y="2274838"/>
            <a:ext cx="612923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· Title: “The Divine Face” </a:t>
            </a:r>
          </a:p>
          <a:p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· </a:t>
            </a:r>
            <a:r>
              <a:rPr lang="en-US" sz="3600" dirty="0"/>
              <a:t>Artist: </a:t>
            </a:r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Luis Alberto </a:t>
            </a:r>
            <a:r>
              <a:rPr lang="en-US" sz="3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Lizarazo</a:t>
            </a:r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· </a:t>
            </a:r>
            <a:r>
              <a:rPr lang="en-US" sz="3600" dirty="0"/>
              <a:t>Origin: </a:t>
            </a:r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Colombia</a:t>
            </a:r>
            <a:endParaRPr lang="en-US" sz="3600" dirty="0"/>
          </a:p>
          <a:p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· Date</a:t>
            </a:r>
            <a:r>
              <a:rPr lang="en-US" sz="3600" dirty="0"/>
              <a:t>:</a:t>
            </a:r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2017</a:t>
            </a:r>
          </a:p>
        </p:txBody>
      </p:sp>
    </p:spTree>
    <p:extLst>
      <p:ext uri="{BB962C8B-B14F-4D97-AF65-F5344CB8AC3E}">
        <p14:creationId xmlns:p14="http://schemas.microsoft.com/office/powerpoint/2010/main" val="22204696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5000"/>
    </mc:Choice>
    <mc:Fallback>
      <p:transition spd="slow" advClick="0" advTm="500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ainting of a child in a cave&#10;&#10;Description automatically generated">
            <a:extLst>
              <a:ext uri="{FF2B5EF4-FFF2-40B4-BE49-F238E27FC236}">
                <a16:creationId xmlns:a16="http://schemas.microsoft.com/office/drawing/2014/main" id="{55235266-E008-143B-DE25-92061868B5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9" t="13334" r="10772" b="10667"/>
          <a:stretch/>
        </p:blipFill>
        <p:spPr>
          <a:xfrm>
            <a:off x="-1" y="0"/>
            <a:ext cx="5883965" cy="689149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20A49EE-3664-AA7E-4C42-A08C75B04640}"/>
              </a:ext>
            </a:extLst>
          </p:cNvPr>
          <p:cNvSpPr txBox="1"/>
          <p:nvPr/>
        </p:nvSpPr>
        <p:spPr>
          <a:xfrm>
            <a:off x="6308038" y="1997839"/>
            <a:ext cx="562896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· Title: “Christ </a:t>
            </a:r>
            <a:r>
              <a:rPr lang="en-US" sz="3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Anapenos</a:t>
            </a:r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(Eyes Never-Closed) Icon” </a:t>
            </a:r>
          </a:p>
          <a:p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· </a:t>
            </a:r>
            <a:r>
              <a:rPr lang="en-US" sz="3600" dirty="0"/>
              <a:t>Artist: </a:t>
            </a:r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Christian </a:t>
            </a:r>
            <a:r>
              <a:rPr lang="en-US" sz="3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Tombiling</a:t>
            </a:r>
            <a:endParaRPr lang="en-US" sz="3600" dirty="0"/>
          </a:p>
          <a:p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·</a:t>
            </a:r>
            <a:r>
              <a:rPr lang="en-US" sz="3600" dirty="0"/>
              <a:t> Origin:</a:t>
            </a:r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Indonesia</a:t>
            </a:r>
          </a:p>
          <a:p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·</a:t>
            </a:r>
            <a:r>
              <a:rPr lang="en-US" sz="3600" dirty="0"/>
              <a:t> Date:</a:t>
            </a:r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2019</a:t>
            </a:r>
          </a:p>
        </p:txBody>
      </p:sp>
    </p:spTree>
    <p:extLst>
      <p:ext uri="{BB962C8B-B14F-4D97-AF65-F5344CB8AC3E}">
        <p14:creationId xmlns:p14="http://schemas.microsoft.com/office/powerpoint/2010/main" val="10966501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5000"/>
    </mc:Choice>
    <mc:Fallback>
      <p:transition spd="slow" advClick="0" advTm="500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ainting of a person holding a child&#10;&#10;Description automatically generated">
            <a:extLst>
              <a:ext uri="{FF2B5EF4-FFF2-40B4-BE49-F238E27FC236}">
                <a16:creationId xmlns:a16="http://schemas.microsoft.com/office/drawing/2014/main" id="{37C07E42-2A51-9139-3DCD-B4BCDC1BE6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909930" cy="686777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0BA5FB7-1AC9-D297-6AD4-421108A8CCF1}"/>
              </a:ext>
            </a:extLst>
          </p:cNvPr>
          <p:cNvSpPr txBox="1"/>
          <p:nvPr/>
        </p:nvSpPr>
        <p:spPr>
          <a:xfrm>
            <a:off x="5108712" y="1997839"/>
            <a:ext cx="695739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· Title: “Mother of God: Protectress of the Oppressed”</a:t>
            </a:r>
          </a:p>
          <a:p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·</a:t>
            </a:r>
            <a:r>
              <a:rPr lang="en-US" sz="3600" dirty="0"/>
              <a:t> Artist:</a:t>
            </a:r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Kelly Latimore</a:t>
            </a:r>
          </a:p>
          <a:p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·</a:t>
            </a:r>
            <a:r>
              <a:rPr lang="en-US" sz="3600" dirty="0"/>
              <a:t> Origin:</a:t>
            </a:r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America</a:t>
            </a:r>
            <a:r>
              <a:rPr lang="en-US" sz="3600" dirty="0"/>
              <a:t> </a:t>
            </a:r>
          </a:p>
          <a:p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· Date:</a:t>
            </a:r>
            <a:r>
              <a:rPr lang="en-US" sz="3600" dirty="0"/>
              <a:t>2019</a:t>
            </a:r>
            <a:endParaRPr lang="en-US" sz="36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15427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5000"/>
    </mc:Choice>
    <mc:Fallback>
      <p:transition spd="slow" advClick="0" advTm="5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ainting of two men in a cave&#10;&#10;Description automatically generated">
            <a:extLst>
              <a:ext uri="{FF2B5EF4-FFF2-40B4-BE49-F238E27FC236}">
                <a16:creationId xmlns:a16="http://schemas.microsoft.com/office/drawing/2014/main" id="{0BCDA29D-E084-9252-8D15-946BF55F728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7"/>
          <a:stretch/>
        </p:blipFill>
        <p:spPr>
          <a:xfrm>
            <a:off x="0" y="0"/>
            <a:ext cx="8969194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247B362-1610-9C07-F16D-9D7EAA0074F8}"/>
              </a:ext>
            </a:extLst>
          </p:cNvPr>
          <p:cNvSpPr txBox="1"/>
          <p:nvPr/>
        </p:nvSpPr>
        <p:spPr>
          <a:xfrm>
            <a:off x="7693354" y="1997839"/>
            <a:ext cx="4498646" cy="286232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· Title: “Jesus with the Samaritan Woman at the Well of Jacob”</a:t>
            </a:r>
          </a:p>
          <a:p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·</a:t>
            </a:r>
            <a:r>
              <a:rPr lang="en-US" sz="3600" dirty="0"/>
              <a:t> Origin: </a:t>
            </a:r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Rome </a:t>
            </a:r>
          </a:p>
          <a:p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· </a:t>
            </a:r>
            <a:r>
              <a:rPr lang="en-US" sz="3600" dirty="0"/>
              <a:t>Date: </a:t>
            </a:r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</a:t>
            </a:r>
            <a:r>
              <a:rPr lang="en-US" sz="3600" kern="1200" baseline="30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</a:t>
            </a:r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century</a:t>
            </a:r>
          </a:p>
        </p:txBody>
      </p:sp>
    </p:spTree>
    <p:extLst>
      <p:ext uri="{BB962C8B-B14F-4D97-AF65-F5344CB8AC3E}">
        <p14:creationId xmlns:p14="http://schemas.microsoft.com/office/powerpoint/2010/main" val="473614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5000"/>
    </mc:Choice>
    <mc:Fallback>
      <p:transition spd="slow" advClick="0" advTm="500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ainting of a person with his hand up&#10;&#10;Description automatically generated">
            <a:extLst>
              <a:ext uri="{FF2B5EF4-FFF2-40B4-BE49-F238E27FC236}">
                <a16:creationId xmlns:a16="http://schemas.microsoft.com/office/drawing/2014/main" id="{E8B0974C-40AD-EAF6-18FE-322859C82CC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89" r="16049" b="8874"/>
          <a:stretch/>
        </p:blipFill>
        <p:spPr bwMode="auto">
          <a:xfrm>
            <a:off x="0" y="-12680"/>
            <a:ext cx="8089342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A95F25D-873C-56A8-CDA8-AB16E015E478}"/>
              </a:ext>
            </a:extLst>
          </p:cNvPr>
          <p:cNvSpPr txBox="1"/>
          <p:nvPr/>
        </p:nvSpPr>
        <p:spPr>
          <a:xfrm>
            <a:off x="8239539" y="1997839"/>
            <a:ext cx="3882887" cy="286232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· Title: “Baptism of Jesus” </a:t>
            </a:r>
          </a:p>
          <a:p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· </a:t>
            </a:r>
            <a:r>
              <a:rPr lang="en-US" sz="3600" dirty="0"/>
              <a:t>Artist: </a:t>
            </a:r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Liz Valente</a:t>
            </a:r>
          </a:p>
          <a:p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·</a:t>
            </a:r>
            <a:r>
              <a:rPr lang="en-US" sz="3600" dirty="0"/>
              <a:t> Origin:</a:t>
            </a:r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Brazil </a:t>
            </a:r>
          </a:p>
          <a:p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· </a:t>
            </a:r>
            <a:r>
              <a:rPr lang="en-US" sz="3600" dirty="0"/>
              <a:t>Date: </a:t>
            </a:r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2021</a:t>
            </a:r>
          </a:p>
        </p:txBody>
      </p:sp>
    </p:spTree>
    <p:extLst>
      <p:ext uri="{BB962C8B-B14F-4D97-AF65-F5344CB8AC3E}">
        <p14:creationId xmlns:p14="http://schemas.microsoft.com/office/powerpoint/2010/main" val="42463942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5000"/>
    </mc:Choice>
    <mc:Fallback>
      <p:transition spd="slow" advClick="0" advTm="5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05A8CC8-5CB3-0F95-9ED0-7F0085B8D42A}"/>
              </a:ext>
            </a:extLst>
          </p:cNvPr>
          <p:cNvSpPr txBox="1"/>
          <p:nvPr/>
        </p:nvSpPr>
        <p:spPr>
          <a:xfrm>
            <a:off x="7335078" y="2551837"/>
            <a:ext cx="485692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· Title: “Image of Christ”</a:t>
            </a:r>
          </a:p>
          <a:p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·</a:t>
            </a:r>
            <a:r>
              <a:rPr lang="en-US" sz="3600" dirty="0"/>
              <a:t> Origin:</a:t>
            </a:r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Rome </a:t>
            </a:r>
          </a:p>
          <a:p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· </a:t>
            </a:r>
            <a:r>
              <a:rPr lang="en-US" sz="3600" dirty="0"/>
              <a:t>Date: </a:t>
            </a:r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late 4</a:t>
            </a:r>
            <a:r>
              <a:rPr lang="en-US" sz="3600" kern="1200" baseline="30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</a:t>
            </a:r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century</a:t>
            </a:r>
          </a:p>
        </p:txBody>
      </p:sp>
      <p:pic>
        <p:nvPicPr>
          <p:cNvPr id="2" name="Picture 1" descr="A close-up of a painting&#10;&#10;Description automatically generated">
            <a:extLst>
              <a:ext uri="{FF2B5EF4-FFF2-40B4-BE49-F238E27FC236}">
                <a16:creationId xmlns:a16="http://schemas.microsoft.com/office/drawing/2014/main" id="{A9BF594C-DD4A-7B92-A326-8A4DB88142A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80" b="7363"/>
          <a:stretch/>
        </p:blipFill>
        <p:spPr bwMode="auto">
          <a:xfrm>
            <a:off x="0" y="0"/>
            <a:ext cx="7404796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214932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5000"/>
    </mc:Choice>
    <mc:Fallback>
      <p:transition spd="slow" advClick="0" advTm="5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mosaic of a person in a circle&#10;&#10;Description automatically generated">
            <a:extLst>
              <a:ext uri="{FF2B5EF4-FFF2-40B4-BE49-F238E27FC236}">
                <a16:creationId xmlns:a16="http://schemas.microsoft.com/office/drawing/2014/main" id="{A1DDEECA-7B24-D683-2992-41C04B76A2B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36" t="17734" r="24742" b="23389"/>
          <a:stretch/>
        </p:blipFill>
        <p:spPr bwMode="auto">
          <a:xfrm>
            <a:off x="0" y="0"/>
            <a:ext cx="9989932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EE7E525-BF95-E2D1-C792-A12C3960DA40}"/>
              </a:ext>
            </a:extLst>
          </p:cNvPr>
          <p:cNvSpPr txBox="1"/>
          <p:nvPr/>
        </p:nvSpPr>
        <p:spPr>
          <a:xfrm>
            <a:off x="7668438" y="2274838"/>
            <a:ext cx="4523562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· Title: “The Icon of Christ of </a:t>
            </a:r>
            <a:r>
              <a:rPr lang="en-US" sz="3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Latamos</a:t>
            </a:r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”</a:t>
            </a:r>
          </a:p>
          <a:p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· </a:t>
            </a:r>
            <a:r>
              <a:rPr lang="en-US" sz="3600" dirty="0"/>
              <a:t>Origin:</a:t>
            </a:r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Greece </a:t>
            </a:r>
          </a:p>
          <a:p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· </a:t>
            </a:r>
            <a:r>
              <a:rPr lang="en-US" sz="3600" dirty="0"/>
              <a:t>Date: </a:t>
            </a:r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5</a:t>
            </a:r>
            <a:r>
              <a:rPr lang="en-US" sz="3600" kern="1200" baseline="30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</a:t>
            </a:r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century</a:t>
            </a:r>
          </a:p>
        </p:txBody>
      </p:sp>
    </p:spTree>
    <p:extLst>
      <p:ext uri="{BB962C8B-B14F-4D97-AF65-F5344CB8AC3E}">
        <p14:creationId xmlns:p14="http://schemas.microsoft.com/office/powerpoint/2010/main" val="31393896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5000"/>
    </mc:Choice>
    <mc:Fallback>
      <p:transition spd="slow" advClick="0" advTm="5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ainting of a person holding a cane&#10;&#10;Description automatically generated">
            <a:extLst>
              <a:ext uri="{FF2B5EF4-FFF2-40B4-BE49-F238E27FC236}">
                <a16:creationId xmlns:a16="http://schemas.microsoft.com/office/drawing/2014/main" id="{DDA8FEF3-9AF4-D9DB-71D5-F92E16A4EB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45" t="7556" r="16276" b="8889"/>
          <a:stretch/>
        </p:blipFill>
        <p:spPr>
          <a:xfrm>
            <a:off x="0" y="-31838"/>
            <a:ext cx="5577840" cy="69216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A66591E-6AE2-756D-25EB-3284DD145B96}"/>
              </a:ext>
            </a:extLst>
          </p:cNvPr>
          <p:cNvSpPr txBox="1"/>
          <p:nvPr/>
        </p:nvSpPr>
        <p:spPr>
          <a:xfrm>
            <a:off x="6182140" y="2235823"/>
            <a:ext cx="5839868" cy="23863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· Title: “Syriac Miniature of Christ”</a:t>
            </a:r>
          </a:p>
          <a:p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· Origin: Turkey </a:t>
            </a:r>
          </a:p>
          <a:p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· </a:t>
            </a:r>
            <a:r>
              <a:rPr lang="en-US" sz="3600" dirty="0"/>
              <a:t>Date: </a:t>
            </a:r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6</a:t>
            </a:r>
            <a:r>
              <a:rPr lang="en-US" sz="3600" kern="1200" baseline="30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</a:t>
            </a:r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century</a:t>
            </a:r>
          </a:p>
        </p:txBody>
      </p:sp>
    </p:spTree>
    <p:extLst>
      <p:ext uri="{BB962C8B-B14F-4D97-AF65-F5344CB8AC3E}">
        <p14:creationId xmlns:p14="http://schemas.microsoft.com/office/powerpoint/2010/main" val="40680764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5000"/>
    </mc:Choice>
    <mc:Fallback>
      <p:transition spd="slow" advClick="0" advTm="5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ainting of a person with wings&#10;&#10;Description automatically generated">
            <a:extLst>
              <a:ext uri="{FF2B5EF4-FFF2-40B4-BE49-F238E27FC236}">
                <a16:creationId xmlns:a16="http://schemas.microsoft.com/office/drawing/2014/main" id="{2EA95AE5-E474-4025-5E2C-7D2D0F4ED2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06" t="9110" r="14207" b="15634"/>
          <a:stretch/>
        </p:blipFill>
        <p:spPr>
          <a:xfrm>
            <a:off x="0" y="0"/>
            <a:ext cx="4272995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3CEB641-AB71-9C29-B80A-08BD755210A7}"/>
              </a:ext>
            </a:extLst>
          </p:cNvPr>
          <p:cNvSpPr txBox="1"/>
          <p:nvPr/>
        </p:nvSpPr>
        <p:spPr>
          <a:xfrm>
            <a:off x="5565914" y="2551837"/>
            <a:ext cx="523462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· Title: “The Crucifixion”</a:t>
            </a:r>
          </a:p>
          <a:p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· </a:t>
            </a:r>
            <a:r>
              <a:rPr lang="en-US" sz="3600" dirty="0"/>
              <a:t>Origin:</a:t>
            </a:r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England </a:t>
            </a:r>
          </a:p>
          <a:p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· </a:t>
            </a:r>
            <a:r>
              <a:rPr lang="en-US" sz="3600" dirty="0"/>
              <a:t>Date: </a:t>
            </a:r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7</a:t>
            </a:r>
            <a:r>
              <a:rPr lang="en-US" sz="3600" kern="1200" baseline="30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</a:t>
            </a:r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century</a:t>
            </a:r>
          </a:p>
        </p:txBody>
      </p:sp>
    </p:spTree>
    <p:extLst>
      <p:ext uri="{BB962C8B-B14F-4D97-AF65-F5344CB8AC3E}">
        <p14:creationId xmlns:p14="http://schemas.microsoft.com/office/powerpoint/2010/main" val="923701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5000"/>
    </mc:Choice>
    <mc:Fallback>
      <p:transition spd="slow" advClick="0" advTm="5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1606</TotalTime>
  <Words>1138</Words>
  <Application>Microsoft Office PowerPoint</Application>
  <PresentationFormat>Widescreen</PresentationFormat>
  <Paragraphs>191</Paragraphs>
  <Slides>50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5" baseType="lpstr">
      <vt:lpstr>Aptos</vt:lpstr>
      <vt:lpstr>Aptos Display</vt:lpstr>
      <vt:lpstr>Arial</vt:lpstr>
      <vt:lpstr>Cambria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Elana Levy</dc:creator>
  <cp:lastModifiedBy>Elana Levy</cp:lastModifiedBy>
  <cp:revision>25</cp:revision>
  <dcterms:created xsi:type="dcterms:W3CDTF">2024-04-27T00:46:29Z</dcterms:created>
  <dcterms:modified xsi:type="dcterms:W3CDTF">2024-05-07T20:30:10Z</dcterms:modified>
</cp:coreProperties>
</file>